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slideshow.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sldIdLst>
    <p:sldId id="257" r:id="rId2"/>
    <p:sldId id="258" r:id="rId3"/>
    <p:sldId id="256" r:id="rId4"/>
    <p:sldId id="314" r:id="rId5"/>
    <p:sldId id="260" r:id="rId6"/>
    <p:sldId id="259"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8" r:id="rId34"/>
    <p:sldId id="289" r:id="rId35"/>
    <p:sldId id="290" r:id="rId36"/>
    <p:sldId id="287" r:id="rId37"/>
    <p:sldId id="291" r:id="rId38"/>
    <p:sldId id="292" r:id="rId39"/>
    <p:sldId id="293" r:id="rId40"/>
    <p:sldId id="294" r:id="rId41"/>
    <p:sldId id="295" r:id="rId42"/>
    <p:sldId id="296" r:id="rId43"/>
    <p:sldId id="297" r:id="rId44"/>
    <p:sldId id="298" r:id="rId45"/>
    <p:sldId id="299" r:id="rId46"/>
    <p:sldId id="300" r:id="rId47"/>
    <p:sldId id="301" r:id="rId48"/>
    <p:sldId id="303" r:id="rId49"/>
    <p:sldId id="304" r:id="rId50"/>
    <p:sldId id="305" r:id="rId51"/>
    <p:sldId id="306" r:id="rId52"/>
    <p:sldId id="307" r:id="rId53"/>
    <p:sldId id="308" r:id="rId54"/>
    <p:sldId id="309" r:id="rId55"/>
    <p:sldId id="310" r:id="rId56"/>
    <p:sldId id="311" r:id="rId57"/>
    <p:sldId id="312" r:id="rId58"/>
    <p:sldId id="313" r:id="rId59"/>
  </p:sldIdLst>
  <p:sldSz cx="9144000" cy="6858000" type="screen4x3"/>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5" d="100"/>
          <a:sy n="75" d="100"/>
        </p:scale>
        <p:origin x="1044"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Slajd tytułowy">
    <p:spTree>
      <p:nvGrpSpPr>
        <p:cNvPr id="1" name=""/>
        <p:cNvGrpSpPr/>
        <p:nvPr/>
      </p:nvGrpSpPr>
      <p:grpSpPr>
        <a:xfrm>
          <a:off x="0" y="0"/>
          <a:ext cx="0" cy="0"/>
          <a:chOff x="0" y="0"/>
          <a:chExt cx="0" cy="0"/>
        </a:xfrm>
      </p:grpSpPr>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p:txBody>
          <a:bodyPr/>
          <a:lstStyle/>
          <a:p>
            <a:fld id="{A94D7B35-6059-4ED3-B527-D0F874343DA5}" type="slidenum">
              <a:rPr lang="pl-PL" smtClean="0"/>
              <a:t>‹#›</a:t>
            </a:fld>
            <a:endParaRPr lang="pl-PL"/>
          </a:p>
        </p:txBody>
      </p:sp>
      <p:sp>
        <p:nvSpPr>
          <p:cNvPr id="20" name="Tytuł 1"/>
          <p:cNvSpPr>
            <a:spLocks noGrp="1"/>
          </p:cNvSpPr>
          <p:nvPr>
            <p:ph type="ctrTitle"/>
          </p:nvPr>
        </p:nvSpPr>
        <p:spPr>
          <a:xfrm>
            <a:off x="395536" y="346440"/>
            <a:ext cx="2878088" cy="1470025"/>
          </a:xfrm>
          <a:prstGeom prst="rect">
            <a:avLst/>
          </a:prstGeom>
        </p:spPr>
        <p:txBody>
          <a:bodyPr>
            <a:normAutofit fontScale="90000"/>
          </a:bodyPr>
          <a:lstStyle/>
          <a:p>
            <a:pPr algn="l"/>
            <a:endParaRPr lang="pl-PL" sz="3200"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ytuł i zawartoś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6597352"/>
            <a:ext cx="9144000" cy="260648"/>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2785" y="5013176"/>
            <a:ext cx="9130344" cy="1844824"/>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12785" y="1268761"/>
            <a:ext cx="4991263" cy="2880319"/>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3657600" y="6381328"/>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A94D7B35-6059-4ED3-B527-D0F874343DA5}" type="slidenum">
              <a:rPr lang="pl-PL" smtClean="0"/>
              <a:t>‹#›</a:t>
            </a:fld>
            <a:endParaRPr lang="pl-PL" dirty="0"/>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Ls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3400" y="298450"/>
            <a:ext cx="5537200" cy="6261100"/>
          </a:xfrm>
          <a:prstGeom prst="rect">
            <a:avLst/>
          </a:prstGeom>
        </p:spPr>
      </p:pic>
    </p:spTree>
    <p:extLst>
      <p:ext uri="{BB962C8B-B14F-4D97-AF65-F5344CB8AC3E}">
        <p14:creationId xmlns:p14="http://schemas.microsoft.com/office/powerpoint/2010/main" val="9524403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odtytuł 2"/>
          <p:cNvSpPr txBox="1">
            <a:spLocks/>
          </p:cNvSpPr>
          <p:nvPr/>
        </p:nvSpPr>
        <p:spPr>
          <a:xfrm>
            <a:off x="1475657" y="404664"/>
            <a:ext cx="5157582" cy="1224136"/>
          </a:xfrm>
          <a:prstGeom prst="rect">
            <a:avLst/>
          </a:prstGeom>
        </p:spPr>
        <p:txBody>
          <a:bodyPr wrap="square" numCol="1" spcCol="180000">
            <a:noAutofit/>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lgn="ctr">
              <a:buNone/>
            </a:pPr>
            <a:r>
              <a:rPr lang="pl-PL" sz="1800" b="1" dirty="0"/>
              <a:t>Opracowano </a:t>
            </a:r>
            <a:r>
              <a:rPr lang="pl-PL" sz="1800" b="1" dirty="0" smtClean="0"/>
              <a:t>w parafii św. Brata Alberta Gdańsk Przymorze </a:t>
            </a:r>
            <a:r>
              <a:rPr lang="pl-PL" sz="1800" b="1" dirty="0"/>
              <a:t> </a:t>
            </a:r>
            <a:r>
              <a:rPr lang="pl-PL" sz="1800" b="1" dirty="0" smtClean="0"/>
              <a:t>- 2017</a:t>
            </a:r>
          </a:p>
          <a:p>
            <a:pPr marL="45720" indent="0" algn="ctr">
              <a:buNone/>
            </a:pPr>
            <a:r>
              <a:rPr lang="pl-PL" sz="1800" b="1" dirty="0" smtClean="0"/>
              <a:t>na </a:t>
            </a:r>
            <a:r>
              <a:rPr lang="pl-PL" sz="1800" b="1" dirty="0"/>
              <a:t>podstawie </a:t>
            </a:r>
            <a:r>
              <a:rPr lang="pl-PL" sz="1800" b="1" dirty="0" smtClean="0"/>
              <a:t>książki oo. albertynów</a:t>
            </a:r>
            <a:endParaRPr lang="pl-PL" sz="1800" b="1" dirty="0"/>
          </a:p>
        </p:txBody>
      </p:sp>
      <p:sp>
        <p:nvSpPr>
          <p:cNvPr id="6" name="Tytuł 1"/>
          <p:cNvSpPr txBox="1">
            <a:spLocks/>
          </p:cNvSpPr>
          <p:nvPr/>
        </p:nvSpPr>
        <p:spPr>
          <a:xfrm>
            <a:off x="611560" y="2132856"/>
            <a:ext cx="7920880" cy="2520280"/>
          </a:xfrm>
          <a:prstGeom prst="rect">
            <a:avLst/>
          </a:prstGeom>
        </p:spPr>
        <p:txBody>
          <a:bodyPr>
            <a:normAutofit fontScale="82500" lnSpcReduction="20000"/>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ctr">
              <a:buNone/>
            </a:pPr>
            <a:r>
              <a:rPr lang="pl-PL" sz="6400" dirty="0" smtClean="0"/>
              <a:t>ŻYCIE ŚWIĘTEGO </a:t>
            </a:r>
          </a:p>
          <a:p>
            <a:pPr marL="0" indent="0" algn="ctr">
              <a:buNone/>
            </a:pPr>
            <a:r>
              <a:rPr lang="pl-PL" sz="6400" dirty="0" smtClean="0"/>
              <a:t>BRATA ALBERTA</a:t>
            </a:r>
          </a:p>
          <a:p>
            <a:pPr marL="0" indent="0" algn="ctr">
              <a:buNone/>
            </a:pPr>
            <a:endParaRPr lang="pl-PL" sz="3200" dirty="0" smtClean="0"/>
          </a:p>
          <a:p>
            <a:pPr marL="0" indent="0" algn="ctr">
              <a:buNone/>
            </a:pPr>
            <a:r>
              <a:rPr lang="pl-PL" sz="3200" dirty="0" smtClean="0"/>
              <a:t>w obrazach</a:t>
            </a:r>
            <a:br>
              <a:rPr lang="pl-PL" sz="3200" dirty="0" smtClean="0"/>
            </a:br>
            <a:endParaRPr lang="pl-PL" sz="3200" dirty="0"/>
          </a:p>
        </p:txBody>
      </p:sp>
      <p:sp>
        <p:nvSpPr>
          <p:cNvPr id="7" name="Podtytuł 2"/>
          <p:cNvSpPr txBox="1">
            <a:spLocks/>
          </p:cNvSpPr>
          <p:nvPr/>
        </p:nvSpPr>
        <p:spPr>
          <a:xfrm>
            <a:off x="899592" y="5157192"/>
            <a:ext cx="7101799" cy="1080120"/>
          </a:xfrm>
          <a:prstGeom prst="rect">
            <a:avLst/>
          </a:prstGeom>
        </p:spPr>
        <p:txBody>
          <a:bodyPr wrap="square" numCol="1" spcCol="180000">
            <a:noAutofit/>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lgn="ctr">
              <a:buFont typeface="Georgia" pitchFamily="18" charset="0"/>
              <a:buNone/>
            </a:pPr>
            <a:r>
              <a:rPr lang="pl-PL" sz="1800" b="1" dirty="0" smtClean="0"/>
              <a:t>AUTORZY:  </a:t>
            </a:r>
          </a:p>
          <a:p>
            <a:pPr marL="45720" indent="0" algn="ctr">
              <a:buNone/>
            </a:pPr>
            <a:r>
              <a:rPr lang="pl-PL" sz="1800" b="1" dirty="0" smtClean="0"/>
              <a:t>Zygmunt </a:t>
            </a:r>
            <a:r>
              <a:rPr lang="pl-PL" sz="1800" b="1" dirty="0" err="1" smtClean="0"/>
              <a:t>Wierciak</a:t>
            </a:r>
            <a:r>
              <a:rPr lang="pl-PL" sz="1800" b="1" dirty="0" smtClean="0"/>
              <a:t> - ilustracje </a:t>
            </a:r>
          </a:p>
          <a:p>
            <a:pPr marL="45720" indent="0" algn="ctr">
              <a:buNone/>
            </a:pPr>
            <a:r>
              <a:rPr lang="pl-PL" sz="1800" b="1" dirty="0" smtClean="0"/>
              <a:t>ks. Kazimierz Prażmowski - teksty</a:t>
            </a:r>
            <a:endParaRPr lang="pl-PL" sz="1800" dirty="0" smtClean="0"/>
          </a:p>
        </p:txBody>
      </p:sp>
      <p:pic>
        <p:nvPicPr>
          <p:cNvPr id="8" name="Obraz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44208" y="239447"/>
            <a:ext cx="1142269" cy="1226881"/>
          </a:xfrm>
          <a:prstGeom prst="rect">
            <a:avLst/>
          </a:prstGeom>
        </p:spPr>
      </p:pic>
    </p:spTree>
    <p:extLst>
      <p:ext uri="{BB962C8B-B14F-4D97-AF65-F5344CB8AC3E}">
        <p14:creationId xmlns:p14="http://schemas.microsoft.com/office/powerpoint/2010/main" val="210417740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395536" y="346440"/>
            <a:ext cx="8496944" cy="1786416"/>
          </a:xfrm>
        </p:spPr>
        <p:txBody>
          <a:bodyPr>
            <a:normAutofit/>
          </a:bodyPr>
          <a:lstStyle/>
          <a:p>
            <a:pPr algn="l"/>
            <a:r>
              <a:rPr lang="pl-PL" dirty="0" smtClean="0"/>
              <a:t>Życiorys św. Brata Alberta</a:t>
            </a:r>
            <a:endParaRPr lang="pl-PL" sz="3200" dirty="0"/>
          </a:p>
        </p:txBody>
      </p:sp>
      <p:sp>
        <p:nvSpPr>
          <p:cNvPr id="5" name="Podtytuł 2"/>
          <p:cNvSpPr txBox="1">
            <a:spLocks/>
          </p:cNvSpPr>
          <p:nvPr/>
        </p:nvSpPr>
        <p:spPr>
          <a:xfrm>
            <a:off x="251520" y="1556792"/>
            <a:ext cx="8640960" cy="5184576"/>
          </a:xfrm>
          <a:prstGeom prst="rect">
            <a:avLst/>
          </a:prstGeom>
        </p:spPr>
        <p:txBody>
          <a:bodyPr vert="horz" lIns="91440" tIns="45720" rIns="91440" bIns="45720" numCol="2" spcCol="180000" rtlCol="0">
            <a:no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just"/>
            <a:r>
              <a:rPr lang="pl-PL" sz="3200" b="1" dirty="0" smtClean="0"/>
              <a:t>A</a:t>
            </a:r>
            <a:r>
              <a:rPr lang="pl-PL" sz="2000" b="1" dirty="0" smtClean="0"/>
              <a:t>dam </a:t>
            </a:r>
            <a:r>
              <a:rPr lang="pl-PL" sz="3200" b="1" dirty="0" smtClean="0"/>
              <a:t>C</a:t>
            </a:r>
            <a:r>
              <a:rPr lang="pl-PL" sz="2000" b="1" dirty="0" smtClean="0"/>
              <a:t>hmielowski </a:t>
            </a:r>
          </a:p>
          <a:p>
            <a:pPr algn="just"/>
            <a:r>
              <a:rPr lang="pl-PL" sz="1500" dirty="0" smtClean="0"/>
              <a:t>urodził </a:t>
            </a:r>
            <a:r>
              <a:rPr lang="pl-PL" sz="1500" dirty="0"/>
              <a:t>się 20 sierpnia 1845 r. </a:t>
            </a:r>
            <a:r>
              <a:rPr lang="pl-PL" sz="1500" dirty="0" smtClean="0"/>
              <a:t>w </a:t>
            </a:r>
            <a:r>
              <a:rPr lang="pl-PL" sz="1500" dirty="0"/>
              <a:t>Igołomi k. Krakowa. Studia gimnazjalne odbywał w </a:t>
            </a:r>
            <a:r>
              <a:rPr lang="pl-PL" sz="1500" dirty="0" smtClean="0"/>
              <a:t>Petersburgu i </a:t>
            </a:r>
            <a:r>
              <a:rPr lang="pl-PL" sz="1500" dirty="0"/>
              <a:t>w Warszawie, wyższe - w Puławach, Gandawie i </a:t>
            </a:r>
            <a:r>
              <a:rPr lang="pl-PL" sz="1500" dirty="0" smtClean="0"/>
              <a:t>Monachium</a:t>
            </a:r>
            <a:r>
              <a:rPr lang="pl-PL" sz="1500" dirty="0"/>
              <a:t>. W 1863 r. wziął udział w powstaniu styczniowym, </a:t>
            </a:r>
            <a:r>
              <a:rPr lang="pl-PL" sz="1500" dirty="0" smtClean="0"/>
              <a:t>            w </a:t>
            </a:r>
            <a:r>
              <a:rPr lang="pl-PL" sz="1500" dirty="0"/>
              <a:t>którym stracił nogę. </a:t>
            </a:r>
            <a:r>
              <a:rPr lang="pl-PL" sz="1500" dirty="0" smtClean="0"/>
              <a:t>                 </a:t>
            </a:r>
          </a:p>
          <a:p>
            <a:pPr algn="just"/>
            <a:r>
              <a:rPr lang="pl-PL" sz="1500" dirty="0" smtClean="0"/>
              <a:t>     W </a:t>
            </a:r>
            <a:r>
              <a:rPr lang="pl-PL" sz="1500" dirty="0"/>
              <a:t>Puławach i Gandawie studiował inżynierię, w </a:t>
            </a:r>
            <a:r>
              <a:rPr lang="pl-PL" sz="1500" dirty="0" smtClean="0"/>
              <a:t>Monachium </a:t>
            </a:r>
            <a:r>
              <a:rPr lang="pl-PL" sz="1500" dirty="0"/>
              <a:t>- malarstwo (1969-1874). Po ukończeniu studiów plastycznych, jako dojrzały i </a:t>
            </a:r>
            <a:r>
              <a:rPr lang="pl-PL" sz="1500" dirty="0" smtClean="0"/>
              <a:t>utalentowany </a:t>
            </a:r>
            <a:r>
              <a:rPr lang="pl-PL" sz="1500" dirty="0"/>
              <a:t>malarz, rozpoczął okres twórczości malarskiej zapewniającej mu stałe miejsce w sztuce.</a:t>
            </a:r>
          </a:p>
          <a:p>
            <a:pPr algn="just"/>
            <a:r>
              <a:rPr lang="pl-PL" sz="1500" dirty="0" smtClean="0"/>
              <a:t>     W </a:t>
            </a:r>
            <a:r>
              <a:rPr lang="pl-PL" sz="1500" dirty="0"/>
              <a:t>pełni sił twórczych porzucił malarstwo, związał się z </a:t>
            </a:r>
            <a:r>
              <a:rPr lang="pl-PL" sz="1500" dirty="0" err="1"/>
              <a:t>trecjarzami</a:t>
            </a:r>
            <a:r>
              <a:rPr lang="pl-PL" sz="1500" dirty="0"/>
              <a:t> św. Franciszka z Asyżu, a zainteresowania swe skierował na </a:t>
            </a:r>
            <a:r>
              <a:rPr lang="pl-PL" sz="1500" dirty="0" smtClean="0"/>
              <a:t>problemy społeczno-moralne</a:t>
            </a:r>
            <a:r>
              <a:rPr lang="pl-PL" sz="1500" dirty="0"/>
              <a:t>.</a:t>
            </a:r>
          </a:p>
          <a:p>
            <a:pPr algn="just"/>
            <a:r>
              <a:rPr lang="pl-PL" sz="1500" dirty="0" smtClean="0"/>
              <a:t>     Mistyczne </a:t>
            </a:r>
            <a:r>
              <a:rPr lang="pl-PL" sz="1500" dirty="0"/>
              <a:t>przeżycie Chrystusa, którego znieważone oblicze dojrzał w </a:t>
            </a:r>
            <a:r>
              <a:rPr lang="pl-PL" sz="1500" dirty="0" smtClean="0"/>
              <a:t>sponiewieranym </a:t>
            </a:r>
            <a:r>
              <a:rPr lang="pl-PL" sz="1500" dirty="0"/>
              <a:t>człowieczeństwie nędzarzy, stanęło u podstaw jego przemiany. Utalentowany malarz stał się ojcem i opiekunem ludzi trudnych, o odrażającej sylwetce fizycznej i duchowej. Dla mich zamieszkał w przytuliskach, jako biedny wśród biednych, by drogą apostolstwa obecności ratować człowieka w jego sytuacji społecznej</a:t>
            </a:r>
            <a:r>
              <a:rPr lang="pl-PL" sz="1500" dirty="0" smtClean="0"/>
              <a:t>,   </a:t>
            </a:r>
            <a:r>
              <a:rPr lang="pl-PL" sz="1500" dirty="0"/>
              <a:t>a jeszcze bardziej, by przez to ukazywać mu drogę do </a:t>
            </a:r>
            <a:r>
              <a:rPr lang="pl-PL" sz="1500" dirty="0" smtClean="0"/>
              <a:t>Boga</a:t>
            </a:r>
            <a:r>
              <a:rPr lang="pl-PL" sz="1500" dirty="0"/>
              <a:t>.</a:t>
            </a:r>
          </a:p>
          <a:p>
            <a:pPr algn="just"/>
            <a:r>
              <a:rPr lang="pl-PL" sz="1500" dirty="0" smtClean="0"/>
              <a:t>     W </a:t>
            </a:r>
            <a:r>
              <a:rPr lang="pl-PL" sz="1500" dirty="0"/>
              <a:t>celu zapewnienia ciągłości i stabilizacji tej inicjatywie, sam przywdział habit zakonny (1887), złożył  ślubowanie zakonne na ręce kardynała Albina Dunajewskiego, dając początek Zgromadzeniu Braci Posługujących Ubogim (1888), a następnie założył Zgromadzenie Sióstr Posługującym Ubogim (1891), których organizację i sposób życie </a:t>
            </a:r>
            <a:r>
              <a:rPr lang="pl-PL" sz="1500" dirty="0" smtClean="0"/>
              <a:t>oparł </a:t>
            </a:r>
            <a:r>
              <a:rPr lang="pl-PL" sz="1500" dirty="0"/>
              <a:t>na pierwotnym </a:t>
            </a:r>
            <a:r>
              <a:rPr lang="pl-PL" sz="1500" dirty="0" smtClean="0"/>
              <a:t> </a:t>
            </a:r>
            <a:r>
              <a:rPr lang="pl-PL" sz="1500" dirty="0" err="1" smtClean="0"/>
              <a:t>franciszkanizmie</a:t>
            </a:r>
            <a:r>
              <a:rPr lang="pl-PL" sz="1500" dirty="0"/>
              <a:t>.</a:t>
            </a:r>
          </a:p>
          <a:p>
            <a:pPr algn="just"/>
            <a:r>
              <a:rPr lang="pl-PL" sz="1500" dirty="0" smtClean="0"/>
              <a:t>     Umarł </a:t>
            </a:r>
            <a:r>
              <a:rPr lang="pl-PL" sz="1500" dirty="0"/>
              <a:t>w Krakowie - w opinii świętości - 25 grudnia 1916 r</a:t>
            </a:r>
            <a:r>
              <a:rPr lang="pl-PL" sz="1500" dirty="0" smtClean="0"/>
              <a:t>.</a:t>
            </a:r>
            <a:endParaRPr lang="pl-PL" sz="1500" dirty="0"/>
          </a:p>
        </p:txBody>
      </p:sp>
    </p:spTree>
    <p:extLst>
      <p:ext uri="{BB962C8B-B14F-4D97-AF65-F5344CB8AC3E}">
        <p14:creationId xmlns:p14="http://schemas.microsoft.com/office/powerpoint/2010/main" val="64030233"/>
      </p:ext>
    </p:extLst>
  </p:cSld>
  <p:clrMapOvr>
    <a:masterClrMapping/>
  </p:clrMapOvr>
  <p:transition spd="med">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395536" y="346440"/>
            <a:ext cx="8496944" cy="1786416"/>
          </a:xfrm>
        </p:spPr>
        <p:txBody>
          <a:bodyPr>
            <a:normAutofit/>
          </a:bodyPr>
          <a:lstStyle/>
          <a:p>
            <a:pPr algn="l"/>
            <a:r>
              <a:rPr lang="pl-PL" dirty="0" smtClean="0"/>
              <a:t>Życiorys św. Brata Alberta</a:t>
            </a:r>
            <a:endParaRPr lang="pl-PL" sz="3200" dirty="0"/>
          </a:p>
        </p:txBody>
      </p:sp>
      <p:sp>
        <p:nvSpPr>
          <p:cNvPr id="5" name="Podtytuł 2"/>
          <p:cNvSpPr txBox="1">
            <a:spLocks/>
          </p:cNvSpPr>
          <p:nvPr/>
        </p:nvSpPr>
        <p:spPr>
          <a:xfrm>
            <a:off x="251520" y="1556792"/>
            <a:ext cx="8640960" cy="5184576"/>
          </a:xfrm>
          <a:prstGeom prst="rect">
            <a:avLst/>
          </a:prstGeom>
        </p:spPr>
        <p:txBody>
          <a:bodyPr vert="horz" lIns="91440" tIns="45720" rIns="91440" bIns="45720" numCol="2" spcCol="180000" rtlCol="0">
            <a:no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just"/>
            <a:r>
              <a:rPr lang="pl-PL" sz="3600" b="1" dirty="0"/>
              <a:t>Ś</a:t>
            </a:r>
            <a:r>
              <a:rPr lang="pl-PL" sz="2400" b="1" dirty="0"/>
              <a:t>więty</a:t>
            </a:r>
            <a:r>
              <a:rPr lang="pl-PL" sz="1800" b="1" dirty="0"/>
              <a:t> </a:t>
            </a:r>
            <a:r>
              <a:rPr lang="pl-PL" sz="3600" b="1" dirty="0"/>
              <a:t>B</a:t>
            </a:r>
            <a:r>
              <a:rPr lang="pl-PL" sz="2400" b="1" dirty="0"/>
              <a:t>rat </a:t>
            </a:r>
            <a:r>
              <a:rPr lang="pl-PL" sz="3600" b="1" dirty="0"/>
              <a:t>A</a:t>
            </a:r>
            <a:r>
              <a:rPr lang="pl-PL" sz="2400" b="1" dirty="0"/>
              <a:t>lbert </a:t>
            </a:r>
          </a:p>
          <a:p>
            <a:pPr algn="just"/>
            <a:r>
              <a:rPr lang="pl-PL" sz="1600" dirty="0"/>
              <a:t>podjął śmiałą próbę realizacji Ewangelii w takich warunkach, w jakich żył. Impulsem do podejmowania inicjatyw społecznych, mających na celu realizację ewangelicznych zasad miłości bliźniego było głębokie życie kontemplacyjne i umiłowanie Boga ponad wszystko.</a:t>
            </a:r>
          </a:p>
          <a:p>
            <a:pPr algn="just"/>
            <a:r>
              <a:rPr lang="pl-PL" sz="1600" dirty="0"/>
              <a:t>     W Polsce i poza jej granicami św. Brat Albert nazwany jest drugim Franciszkiem z Asyżu, a to przez radosne, ewangeliczne ubóstwo, pokorną i ofiarną służbę człowiekowi, przez ustawiczną modlitwę          i zjednoczenie z Bogiem w trudzie pracy dnia codziennego, przez dar samego siebie umiłowanemu nade wszystko Bogu. </a:t>
            </a:r>
          </a:p>
          <a:p>
            <a:pPr algn="just"/>
            <a:r>
              <a:rPr lang="pl-PL" sz="1600" dirty="0"/>
              <a:t>     Dnia 22 czerwca 1983 r. w Krakowie Ojciec Święty Jan Paweł II ogłosił Brata Alberta Błogosławionym, a 12 listopada 1989 r. w Rzymie - dokonał jego kanonizacji.</a:t>
            </a:r>
          </a:p>
          <a:p>
            <a:pPr algn="just"/>
            <a:r>
              <a:rPr lang="pl-PL" sz="1600" dirty="0"/>
              <a:t>     Relikwie św. Brata Alberta znajdują się w kościele Ecce Homo obok Domu Generalnego Sióstr Albertynek w Krakowie.</a:t>
            </a:r>
          </a:p>
        </p:txBody>
      </p:sp>
    </p:spTree>
    <p:extLst>
      <p:ext uri="{BB962C8B-B14F-4D97-AF65-F5344CB8AC3E}">
        <p14:creationId xmlns:p14="http://schemas.microsoft.com/office/powerpoint/2010/main" val="1921735031"/>
      </p:ext>
    </p:extLst>
  </p:cSld>
  <p:clrMapOvr>
    <a:masterClrMapping/>
  </p:clrMapOvr>
  <p:transition spd="med">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dtytuł 2"/>
          <p:cNvSpPr>
            <a:spLocks noGrp="1"/>
          </p:cNvSpPr>
          <p:nvPr>
            <p:ph type="subTitle" idx="4294967295"/>
          </p:nvPr>
        </p:nvSpPr>
        <p:spPr>
          <a:xfrm>
            <a:off x="179512" y="4221088"/>
            <a:ext cx="8494092" cy="2448272"/>
          </a:xfrm>
          <a:prstGeom prst="rect">
            <a:avLst/>
          </a:prstGeom>
        </p:spPr>
        <p:txBody>
          <a:bodyPr wrap="square" numCol="1" spcCol="180000">
            <a:noAutofit/>
          </a:bodyPr>
          <a:lstStyle/>
          <a:p>
            <a:pPr marL="45720" indent="0" algn="just">
              <a:buNone/>
            </a:pPr>
            <a:r>
              <a:rPr lang="pl-PL" sz="2800" dirty="0" smtClean="0"/>
              <a:t>B</a:t>
            </a:r>
            <a:r>
              <a:rPr lang="pl-PL" sz="1600" dirty="0" smtClean="0"/>
              <a:t>rat </a:t>
            </a:r>
            <a:r>
              <a:rPr lang="pl-PL" sz="1600" dirty="0"/>
              <a:t>Albert </a:t>
            </a:r>
            <a:r>
              <a:rPr lang="pl-PL" sz="1600" dirty="0" smtClean="0"/>
              <a:t>przed </a:t>
            </a:r>
            <a:r>
              <a:rPr lang="pl-PL" sz="1600" dirty="0"/>
              <a:t>obraniem sobie imienia </a:t>
            </a:r>
            <a:r>
              <a:rPr lang="pl-PL" sz="1600" dirty="0" smtClean="0"/>
              <a:t>zakonnego nazywał </a:t>
            </a:r>
            <a:r>
              <a:rPr lang="pl-PL" sz="1600" dirty="0"/>
              <a:t>się Adam Chmielowski. Nazwisko Chmielowskich pojawia się dopiero w XV wieku, lecz dzieje rodzinne słynnych Powałów sięgają początków historycznej Polski. </a:t>
            </a:r>
            <a:endParaRPr lang="pl-PL" sz="1600" dirty="0" smtClean="0"/>
          </a:p>
          <a:p>
            <a:pPr marL="45720" indent="0" algn="just">
              <a:buNone/>
            </a:pPr>
            <a:r>
              <a:rPr lang="pl-PL" sz="1600" dirty="0" smtClean="0"/>
              <a:t>Ród </a:t>
            </a:r>
            <a:r>
              <a:rPr lang="pl-PL" sz="1600" dirty="0"/>
              <a:t>ten (herbu Jastrzębiec) wydał wielu znamienitych mężów, którzy piastując różne urzędy </a:t>
            </a:r>
            <a:r>
              <a:rPr lang="pl-PL" sz="1600" dirty="0" smtClean="0"/>
              <a:t>duchowne i </a:t>
            </a:r>
            <a:r>
              <a:rPr lang="pl-PL" sz="1600" dirty="0"/>
              <a:t>świeckie, wiernie służyli Kościołowi i Polsce. </a:t>
            </a:r>
          </a:p>
          <a:p>
            <a:pPr marL="45720" indent="0" algn="just">
              <a:buNone/>
            </a:pPr>
            <a:r>
              <a:rPr lang="pl-PL" sz="1600" dirty="0" smtClean="0"/>
              <a:t>Po </a:t>
            </a:r>
            <a:r>
              <a:rPr lang="pl-PL" sz="1600" dirty="0"/>
              <a:t>rozbiorach jedni z </a:t>
            </a:r>
            <a:r>
              <a:rPr lang="pl-PL" sz="1600" dirty="0" smtClean="0"/>
              <a:t>Chmielowskich </a:t>
            </a:r>
            <a:r>
              <a:rPr lang="pl-PL" sz="1600" dirty="0"/>
              <a:t>pracowali na roli, inni zaciągnęli się do służby urzędniczej, zawsze pamiętając o ojczyźnie w nadziei, że w przyszłości inne, szczęśliwsze od nich pokolenia będę mogły poświęcić swe siły państwu polskiemu.</a:t>
            </a:r>
            <a:endParaRPr lang="pl-PL" sz="1600" dirty="0" smtClean="0"/>
          </a:p>
        </p:txBody>
      </p:sp>
      <p:sp>
        <p:nvSpPr>
          <p:cNvPr id="2" name="Tytuł 1"/>
          <p:cNvSpPr>
            <a:spLocks noGrp="1"/>
          </p:cNvSpPr>
          <p:nvPr>
            <p:ph type="ctrTitle"/>
          </p:nvPr>
        </p:nvSpPr>
        <p:spPr>
          <a:xfrm>
            <a:off x="395536" y="346440"/>
            <a:ext cx="2878088" cy="1470025"/>
          </a:xfrm>
        </p:spPr>
        <p:txBody>
          <a:bodyPr>
            <a:normAutofit fontScale="90000"/>
          </a:bodyPr>
          <a:lstStyle/>
          <a:p>
            <a:pPr algn="l"/>
            <a:r>
              <a:rPr lang="pl-PL" sz="3200" dirty="0" smtClean="0"/>
              <a:t>Z dziejów</a:t>
            </a:r>
            <a:br>
              <a:rPr lang="pl-PL" sz="3200" dirty="0" smtClean="0"/>
            </a:br>
            <a:r>
              <a:rPr lang="pl-PL" sz="3200" dirty="0" smtClean="0"/>
              <a:t>rodzinnych</a:t>
            </a:r>
            <a:br>
              <a:rPr lang="pl-PL" sz="3200" dirty="0" smtClean="0"/>
            </a:br>
            <a:endParaRPr lang="pl-PL" sz="3200" dirty="0"/>
          </a:p>
        </p:txBody>
      </p:sp>
      <p:pic>
        <p:nvPicPr>
          <p:cNvPr id="8" name="Obraz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07904" y="332656"/>
            <a:ext cx="4965700" cy="3746500"/>
          </a:xfrm>
          <a:prstGeom prst="rect">
            <a:avLst/>
          </a:prstGeom>
          <a:ln w="38100">
            <a:solidFill>
              <a:schemeClr val="tx2">
                <a:lumMod val="90000"/>
                <a:lumOff val="10000"/>
              </a:schemeClr>
            </a:solidFill>
          </a:ln>
          <a:effectLst>
            <a:innerShdw blurRad="63500" dist="50800" dir="2700000">
              <a:prstClr val="black">
                <a:alpha val="50000"/>
              </a:prstClr>
            </a:innerShdw>
          </a:effectLst>
        </p:spPr>
      </p:pic>
    </p:spTree>
    <p:extLst>
      <p:ext uri="{BB962C8B-B14F-4D97-AF65-F5344CB8AC3E}">
        <p14:creationId xmlns:p14="http://schemas.microsoft.com/office/powerpoint/2010/main" val="406200523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dtytuł 2"/>
          <p:cNvSpPr>
            <a:spLocks noGrp="1"/>
          </p:cNvSpPr>
          <p:nvPr>
            <p:ph type="subTitle" idx="4294967295"/>
          </p:nvPr>
        </p:nvSpPr>
        <p:spPr>
          <a:xfrm>
            <a:off x="386808" y="1628800"/>
            <a:ext cx="2886816" cy="2592288"/>
          </a:xfrm>
          <a:prstGeom prst="rect">
            <a:avLst/>
          </a:prstGeom>
        </p:spPr>
        <p:txBody>
          <a:bodyPr wrap="square" numCol="1" spcCol="180000">
            <a:noAutofit/>
          </a:bodyPr>
          <a:lstStyle/>
          <a:p>
            <a:pPr marL="45720" indent="0" algn="just">
              <a:buNone/>
            </a:pPr>
            <a:r>
              <a:rPr lang="pl-PL" sz="2000" b="1" dirty="0" smtClean="0"/>
              <a:t>Adam Chmielowski</a:t>
            </a:r>
            <a:r>
              <a:rPr lang="pl-PL" sz="2000" dirty="0" smtClean="0"/>
              <a:t>, </a:t>
            </a:r>
          </a:p>
          <a:p>
            <a:pPr marL="45720" indent="0" algn="just">
              <a:buNone/>
            </a:pPr>
            <a:r>
              <a:rPr lang="pl-PL" sz="1600" dirty="0" smtClean="0"/>
              <a:t>późniejszy Brat Albert, urodził się w Igołomi (w dawnym pow. Miechowskim) 20 sierpnia 1845 r. jako syn Wojciecha Chmielowskiego, naczelnika komory celnej   i Józefy z </a:t>
            </a:r>
            <a:r>
              <a:rPr lang="pl-PL" sz="1600" dirty="0" err="1" smtClean="0"/>
              <a:t>Borzysławskich</a:t>
            </a:r>
            <a:r>
              <a:rPr lang="pl-PL" sz="1600" dirty="0" smtClean="0"/>
              <a:t>. </a:t>
            </a:r>
          </a:p>
        </p:txBody>
      </p:sp>
      <p:sp>
        <p:nvSpPr>
          <p:cNvPr id="2" name="Tytuł 1"/>
          <p:cNvSpPr>
            <a:spLocks noGrp="1"/>
          </p:cNvSpPr>
          <p:nvPr>
            <p:ph type="ctrTitle"/>
          </p:nvPr>
        </p:nvSpPr>
        <p:spPr>
          <a:xfrm>
            <a:off x="395536" y="346440"/>
            <a:ext cx="2878088" cy="1470025"/>
          </a:xfrm>
        </p:spPr>
        <p:txBody>
          <a:bodyPr>
            <a:normAutofit fontScale="90000"/>
          </a:bodyPr>
          <a:lstStyle/>
          <a:p>
            <a:pPr algn="l"/>
            <a:r>
              <a:rPr lang="pl-PL" sz="3200" dirty="0" smtClean="0"/>
              <a:t>Znamienny  chrzest</a:t>
            </a:r>
            <a:br>
              <a:rPr lang="pl-PL" sz="3200" dirty="0" smtClean="0"/>
            </a:br>
            <a:endParaRPr lang="pl-PL" sz="3200" dirty="0"/>
          </a:p>
        </p:txBody>
      </p:sp>
      <p:sp>
        <p:nvSpPr>
          <p:cNvPr id="5" name="Podtytuł 2"/>
          <p:cNvSpPr txBox="1">
            <a:spLocks/>
          </p:cNvSpPr>
          <p:nvPr/>
        </p:nvSpPr>
        <p:spPr>
          <a:xfrm>
            <a:off x="429432" y="4351320"/>
            <a:ext cx="8212088" cy="1152128"/>
          </a:xfrm>
          <a:prstGeom prst="rect">
            <a:avLst/>
          </a:prstGeom>
        </p:spPr>
        <p:txBody>
          <a:bodyPr vert="horz" lIns="91440" tIns="45720" rIns="91440" bIns="45720" numCol="1" spcCol="180000" rtlCol="0">
            <a:no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just"/>
            <a:r>
              <a:rPr lang="pl-PL" sz="2400" dirty="0"/>
              <a:t>N</a:t>
            </a:r>
            <a:r>
              <a:rPr lang="pl-PL" sz="1600" dirty="0"/>
              <a:t>arodziny pierworodnego syna napełniły </a:t>
            </a:r>
            <a:r>
              <a:rPr lang="pl-PL" sz="1600" dirty="0" smtClean="0"/>
              <a:t>radością </a:t>
            </a:r>
            <a:r>
              <a:rPr lang="pl-PL" sz="1600" dirty="0"/>
              <a:t>zacnego p. Wojciecha, toteż </a:t>
            </a:r>
            <a:r>
              <a:rPr lang="pl-PL" sz="1600" dirty="0" smtClean="0"/>
              <a:t>pragnął</a:t>
            </a:r>
            <a:r>
              <a:rPr lang="pl-PL" sz="1600" dirty="0"/>
              <a:t>, aby chrześcijański obrzęd chrztu św. odbył się szczególnie uroczyście </a:t>
            </a:r>
            <a:r>
              <a:rPr lang="pl-PL" sz="1600" dirty="0" smtClean="0"/>
              <a:t>      i zadecydował</a:t>
            </a:r>
            <a:r>
              <a:rPr lang="pl-PL" sz="1600" dirty="0"/>
              <a:t>, że dziecię zostanie ochrzczone w Warszawie</a:t>
            </a:r>
            <a:r>
              <a:rPr lang="pl-PL" sz="1600" dirty="0" smtClean="0"/>
              <a:t>.</a:t>
            </a:r>
            <a:endParaRPr lang="pl-PL" sz="1600" dirty="0"/>
          </a:p>
        </p:txBody>
      </p:sp>
      <p:pic>
        <p:nvPicPr>
          <p:cNvPr id="7" name="Obraz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46004" y="321728"/>
            <a:ext cx="4914900" cy="3759200"/>
          </a:xfrm>
          <a:prstGeom prst="rect">
            <a:avLst/>
          </a:prstGeom>
          <a:ln w="38100">
            <a:solidFill>
              <a:schemeClr val="tx2">
                <a:lumMod val="90000"/>
                <a:lumOff val="10000"/>
              </a:schemeClr>
            </a:solidFill>
          </a:ln>
          <a:effectLst>
            <a:innerShdw blurRad="63500" dist="50800" dir="2700000">
              <a:prstClr val="black">
                <a:alpha val="50000"/>
              </a:prstClr>
            </a:innerShdw>
          </a:effectLst>
        </p:spPr>
      </p:pic>
    </p:spTree>
    <p:extLst>
      <p:ext uri="{BB962C8B-B14F-4D97-AF65-F5344CB8AC3E}">
        <p14:creationId xmlns:p14="http://schemas.microsoft.com/office/powerpoint/2010/main" val="387482024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dtytuł 2"/>
          <p:cNvSpPr>
            <a:spLocks noGrp="1"/>
          </p:cNvSpPr>
          <p:nvPr>
            <p:ph type="subTitle" idx="4294967295"/>
          </p:nvPr>
        </p:nvSpPr>
        <p:spPr>
          <a:xfrm>
            <a:off x="179512" y="1141519"/>
            <a:ext cx="3420170" cy="3275223"/>
          </a:xfrm>
          <a:prstGeom prst="rect">
            <a:avLst/>
          </a:prstGeom>
        </p:spPr>
        <p:txBody>
          <a:bodyPr wrap="square" numCol="1" spcCol="180000">
            <a:noAutofit/>
          </a:bodyPr>
          <a:lstStyle/>
          <a:p>
            <a:pPr marL="45720" indent="0">
              <a:buNone/>
            </a:pPr>
            <a:r>
              <a:rPr lang="pl-PL" sz="1800" dirty="0"/>
              <a:t>Dziecię, niemal cudownie wyrwane z objęć śmierci, znowu zapadło na zdrowiu. Przejęta </a:t>
            </a:r>
            <a:r>
              <a:rPr lang="pl-PL" sz="1800" dirty="0" smtClean="0"/>
              <a:t>trwogą </a:t>
            </a:r>
            <a:r>
              <a:rPr lang="pl-PL" sz="1800" dirty="0"/>
              <a:t>pobożna matka polecała je cierpiącemu Zbawicielowi w sławnym </a:t>
            </a:r>
            <a:r>
              <a:rPr lang="pl-PL" sz="1800" dirty="0" smtClean="0"/>
              <a:t>wizerunku </a:t>
            </a:r>
            <a:r>
              <a:rPr lang="pl-PL" sz="1800" dirty="0"/>
              <a:t>z klasztoru mogilskiego, ślubując, że gdy zostanie wysłuchana, odbędzie z </a:t>
            </a:r>
            <a:r>
              <a:rPr lang="pl-PL" sz="1800" dirty="0" smtClean="0"/>
              <a:t>uratowanym </a:t>
            </a:r>
            <a:r>
              <a:rPr lang="pl-PL" sz="1800" dirty="0"/>
              <a:t>dziecięciem </a:t>
            </a:r>
            <a:r>
              <a:rPr lang="pl-PL" sz="1800" dirty="0" smtClean="0"/>
              <a:t>pielgrzymkę </a:t>
            </a:r>
            <a:r>
              <a:rPr lang="pl-PL" sz="1800" dirty="0"/>
              <a:t>do Mogiły.</a:t>
            </a:r>
            <a:endParaRPr lang="pl-PL" sz="1800" dirty="0" smtClean="0"/>
          </a:p>
        </p:txBody>
      </p:sp>
      <p:sp>
        <p:nvSpPr>
          <p:cNvPr id="2" name="Tytuł 1"/>
          <p:cNvSpPr>
            <a:spLocks noGrp="1"/>
          </p:cNvSpPr>
          <p:nvPr>
            <p:ph type="ctrTitle"/>
          </p:nvPr>
        </p:nvSpPr>
        <p:spPr>
          <a:xfrm>
            <a:off x="395536" y="346440"/>
            <a:ext cx="8496944" cy="778304"/>
          </a:xfrm>
        </p:spPr>
        <p:txBody>
          <a:bodyPr>
            <a:normAutofit fontScale="90000"/>
          </a:bodyPr>
          <a:lstStyle/>
          <a:p>
            <a:pPr algn="l"/>
            <a:r>
              <a:rPr lang="pl-PL" sz="3200" dirty="0"/>
              <a:t>U stóp cudownego Pana Jezusa w Mogile</a:t>
            </a:r>
            <a:r>
              <a:rPr lang="pl-PL" sz="3200" dirty="0" smtClean="0"/>
              <a:t/>
            </a:r>
            <a:br>
              <a:rPr lang="pl-PL" sz="3200" dirty="0" smtClean="0"/>
            </a:br>
            <a:endParaRPr lang="pl-PL" sz="3200" dirty="0"/>
          </a:p>
        </p:txBody>
      </p:sp>
      <p:sp>
        <p:nvSpPr>
          <p:cNvPr id="5" name="Podtytuł 2"/>
          <p:cNvSpPr txBox="1">
            <a:spLocks/>
          </p:cNvSpPr>
          <p:nvPr/>
        </p:nvSpPr>
        <p:spPr>
          <a:xfrm>
            <a:off x="179512" y="4739927"/>
            <a:ext cx="8555017" cy="1765047"/>
          </a:xfrm>
          <a:prstGeom prst="rect">
            <a:avLst/>
          </a:prstGeom>
        </p:spPr>
        <p:txBody>
          <a:bodyPr vert="horz" lIns="91440" tIns="45720" rIns="91440" bIns="45720" numCol="1" spcCol="180000" rtlCol="0">
            <a:no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just"/>
            <a:r>
              <a:rPr lang="pl-PL" sz="2400" dirty="0" smtClean="0"/>
              <a:t>U</a:t>
            </a:r>
            <a:r>
              <a:rPr lang="pl-PL" sz="1600" dirty="0" smtClean="0"/>
              <a:t>fna </a:t>
            </a:r>
            <a:r>
              <a:rPr lang="pl-PL" sz="1600" dirty="0"/>
              <a:t>modlitwa kochającej matki została wysłuchana; chłopczyk rósł odtąd </a:t>
            </a:r>
            <a:r>
              <a:rPr lang="pl-PL" sz="1600" dirty="0" smtClean="0"/>
              <a:t>zdrowo i krzepko</a:t>
            </a:r>
            <a:r>
              <a:rPr lang="pl-PL" sz="1600" dirty="0"/>
              <a:t>. Wdzięczna matka nie omieszkała swemu </a:t>
            </a:r>
            <a:r>
              <a:rPr lang="pl-PL" sz="1600" dirty="0" smtClean="0"/>
              <a:t>synkowi wskazać </a:t>
            </a:r>
            <a:r>
              <a:rPr lang="pl-PL" sz="1600" dirty="0"/>
              <a:t>cudowny wizerunek Pana Jezusa przypominając, że Jemu winien swe życie i zdrowie. Kiedy dziecię podrosło, matka wypełniając </a:t>
            </a:r>
            <a:r>
              <a:rPr lang="pl-PL" sz="1600" dirty="0" smtClean="0"/>
              <a:t>złożony </a:t>
            </a:r>
            <a:r>
              <a:rPr lang="pl-PL" sz="1600" dirty="0"/>
              <a:t>ślub, zabrała je ze sobą do Mogiły.</a:t>
            </a:r>
          </a:p>
          <a:p>
            <a:pPr algn="just"/>
            <a:r>
              <a:rPr lang="pl-PL" sz="1600" dirty="0"/>
              <a:t>Być może w tym cudownym zdarzeniu z lat dzieciństwa kryją się początki szczególnej czci, jaką zawsze żywił Brat Albert do Oblicza </a:t>
            </a:r>
            <a:r>
              <a:rPr lang="pl-PL" sz="1600" dirty="0" err="1"/>
              <a:t>Zbawicielowego</a:t>
            </a:r>
            <a:r>
              <a:rPr lang="pl-PL" sz="1600" dirty="0"/>
              <a:t>.</a:t>
            </a:r>
          </a:p>
        </p:txBody>
      </p:sp>
      <p:pic>
        <p:nvPicPr>
          <p:cNvPr id="12" name="Obraz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56881" y="980728"/>
            <a:ext cx="4978400" cy="3759200"/>
          </a:xfrm>
          <a:prstGeom prst="rect">
            <a:avLst/>
          </a:prstGeom>
          <a:ln w="38100">
            <a:solidFill>
              <a:schemeClr val="tx2">
                <a:lumMod val="90000"/>
                <a:lumOff val="10000"/>
              </a:schemeClr>
            </a:solidFill>
          </a:ln>
          <a:effectLst>
            <a:innerShdw blurRad="63500" dist="50800" dir="2700000">
              <a:prstClr val="black">
                <a:alpha val="50000"/>
              </a:prstClr>
            </a:innerShdw>
          </a:effectLst>
        </p:spPr>
      </p:pic>
    </p:spTree>
    <p:extLst>
      <p:ext uri="{BB962C8B-B14F-4D97-AF65-F5344CB8AC3E}">
        <p14:creationId xmlns:p14="http://schemas.microsoft.com/office/powerpoint/2010/main" val="134838087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dtytuł 2"/>
          <p:cNvSpPr>
            <a:spLocks noGrp="1"/>
          </p:cNvSpPr>
          <p:nvPr>
            <p:ph type="subTitle" idx="4294967295"/>
          </p:nvPr>
        </p:nvSpPr>
        <p:spPr>
          <a:xfrm>
            <a:off x="217264" y="1916832"/>
            <a:ext cx="3312367" cy="2448272"/>
          </a:xfrm>
          <a:prstGeom prst="rect">
            <a:avLst/>
          </a:prstGeom>
        </p:spPr>
        <p:txBody>
          <a:bodyPr wrap="square" numCol="1" spcCol="180000">
            <a:noAutofit/>
          </a:bodyPr>
          <a:lstStyle/>
          <a:p>
            <a:pPr marL="45720" indent="0" algn="just">
              <a:buNone/>
            </a:pPr>
            <a:r>
              <a:rPr lang="pl-PL" sz="1500" dirty="0"/>
              <a:t>Lata dziecięce spędzał </a:t>
            </a:r>
            <a:r>
              <a:rPr lang="pl-PL" sz="1500" dirty="0" smtClean="0"/>
              <a:t>Adaś </a:t>
            </a:r>
            <a:r>
              <a:rPr lang="pl-PL" sz="1500" dirty="0"/>
              <a:t>początkowo w Igołomi, a po przejściu na ojca </a:t>
            </a:r>
            <a:r>
              <a:rPr lang="pl-PL" sz="1500" dirty="0" smtClean="0"/>
              <a:t>emeryturę </a:t>
            </a:r>
            <a:r>
              <a:rPr lang="pl-PL" sz="1500" dirty="0"/>
              <a:t>- w Warszawie lub w majątku wiejskim Czernice nad Wartą.</a:t>
            </a:r>
          </a:p>
          <a:p>
            <a:pPr marL="45720" indent="0" algn="just">
              <a:buNone/>
            </a:pPr>
            <a:r>
              <a:rPr lang="pl-PL" sz="1500" dirty="0"/>
              <a:t>Adaś wszędzie był lubiany, zwłaszcza przez służbę i miejskich biedaków, dla których zawsze miał otwarte serce.</a:t>
            </a:r>
            <a:endParaRPr lang="pl-PL" sz="1500" dirty="0" smtClean="0"/>
          </a:p>
        </p:txBody>
      </p:sp>
      <p:sp>
        <p:nvSpPr>
          <p:cNvPr id="2" name="Tytuł 1"/>
          <p:cNvSpPr>
            <a:spLocks noGrp="1"/>
          </p:cNvSpPr>
          <p:nvPr>
            <p:ph type="ctrTitle"/>
          </p:nvPr>
        </p:nvSpPr>
        <p:spPr>
          <a:xfrm>
            <a:off x="395536" y="346440"/>
            <a:ext cx="2878088" cy="1854888"/>
          </a:xfrm>
        </p:spPr>
        <p:txBody>
          <a:bodyPr>
            <a:normAutofit fontScale="90000"/>
          </a:bodyPr>
          <a:lstStyle/>
          <a:p>
            <a:pPr algn="l"/>
            <a:r>
              <a:rPr lang="pl-PL" sz="3200" dirty="0"/>
              <a:t>Dobre serduszko Adasia</a:t>
            </a:r>
            <a:r>
              <a:rPr lang="pl-PL" sz="3200" dirty="0" smtClean="0"/>
              <a:t/>
            </a:r>
            <a:br>
              <a:rPr lang="pl-PL" sz="3200" dirty="0" smtClean="0"/>
            </a:br>
            <a:endParaRPr lang="pl-PL" sz="3200" dirty="0"/>
          </a:p>
        </p:txBody>
      </p:sp>
      <p:sp>
        <p:nvSpPr>
          <p:cNvPr id="5" name="Podtytuł 2"/>
          <p:cNvSpPr txBox="1">
            <a:spLocks/>
          </p:cNvSpPr>
          <p:nvPr/>
        </p:nvSpPr>
        <p:spPr>
          <a:xfrm>
            <a:off x="251520" y="4149080"/>
            <a:ext cx="8324881" cy="2448272"/>
          </a:xfrm>
          <a:prstGeom prst="rect">
            <a:avLst/>
          </a:prstGeom>
        </p:spPr>
        <p:txBody>
          <a:bodyPr vert="horz" lIns="91440" tIns="45720" rIns="91440" bIns="45720" numCol="1" spcCol="180000" rtlCol="0">
            <a:no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just"/>
            <a:r>
              <a:rPr lang="pl-PL" sz="2400" dirty="0" smtClean="0"/>
              <a:t>P</a:t>
            </a:r>
            <a:r>
              <a:rPr lang="pl-PL" sz="1600" dirty="0" smtClean="0"/>
              <a:t>ewna </a:t>
            </a:r>
            <a:r>
              <a:rPr lang="pl-PL" sz="1600" dirty="0"/>
              <a:t>panienka, która później wstąpiła do klasztoru Felicjanek, ze wzruszeniem opowiadała, jak chłopczyk podczas posiłków przy stole chował najlepsze przysmaki </a:t>
            </a:r>
            <a:r>
              <a:rPr lang="pl-PL" sz="1600" dirty="0" smtClean="0"/>
              <a:t>   i wynosił </a:t>
            </a:r>
            <a:r>
              <a:rPr lang="pl-PL" sz="1600" dirty="0"/>
              <a:t>je potajemnie jakiemuś nędzarzowi. Roztropni i pełni </a:t>
            </a:r>
            <a:r>
              <a:rPr lang="pl-PL" sz="1600" dirty="0" smtClean="0"/>
              <a:t>chrześcijańskiego </a:t>
            </a:r>
            <a:r>
              <a:rPr lang="pl-PL" sz="1600" dirty="0"/>
              <a:t>ducha rodzice, </a:t>
            </a:r>
            <a:r>
              <a:rPr lang="pl-PL" sz="1600" dirty="0" smtClean="0"/>
              <a:t>widząc </a:t>
            </a:r>
            <a:r>
              <a:rPr lang="pl-PL" sz="1600" dirty="0"/>
              <a:t>dobre serduszko swego ulubieńca, chętnie pozwalali mu na to i niejednokrotnie wyręczali </a:t>
            </a:r>
            <a:r>
              <a:rPr lang="pl-PL" sz="1600" dirty="0" smtClean="0"/>
              <a:t>się Adasiem </a:t>
            </a:r>
            <a:r>
              <a:rPr lang="pl-PL" sz="1600" dirty="0"/>
              <a:t>w dawaniu </a:t>
            </a:r>
            <a:r>
              <a:rPr lang="pl-PL" sz="1600" dirty="0" smtClean="0"/>
              <a:t>jałmużny</a:t>
            </a:r>
            <a:r>
              <a:rPr lang="pl-PL" sz="1600" dirty="0"/>
              <a:t>. Chłopczyk miał </a:t>
            </a:r>
            <a:r>
              <a:rPr lang="pl-PL" sz="1600" dirty="0" smtClean="0"/>
              <a:t>prawdopodobnie </a:t>
            </a:r>
            <a:r>
              <a:rPr lang="pl-PL" sz="1600" dirty="0"/>
              <a:t>największą przyjemność wówczas, gdy mógł wręczyć ubogiemu datek, przeznaczony na ten cel przez rodziców.</a:t>
            </a:r>
          </a:p>
          <a:p>
            <a:pPr algn="just"/>
            <a:r>
              <a:rPr lang="pl-PL" sz="1600" dirty="0"/>
              <a:t>Ta naturalna dobroć dziecięcego serduszka miała później rozwinąć się w heroiczną miłość do ostatnich nędzarzy.</a:t>
            </a:r>
          </a:p>
        </p:txBody>
      </p:sp>
      <p:pic>
        <p:nvPicPr>
          <p:cNvPr id="7" name="Obraz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48801" y="283628"/>
            <a:ext cx="4927600" cy="3759200"/>
          </a:xfrm>
          <a:prstGeom prst="rect">
            <a:avLst/>
          </a:prstGeom>
          <a:ln w="38100">
            <a:solidFill>
              <a:schemeClr val="tx2">
                <a:lumMod val="90000"/>
                <a:lumOff val="10000"/>
              </a:schemeClr>
            </a:solidFill>
          </a:ln>
          <a:effectLst>
            <a:innerShdw blurRad="63500" dist="50800" dir="2700000">
              <a:prstClr val="black">
                <a:alpha val="50000"/>
              </a:prstClr>
            </a:innerShdw>
          </a:effectLst>
        </p:spPr>
      </p:pic>
    </p:spTree>
    <p:extLst>
      <p:ext uri="{BB962C8B-B14F-4D97-AF65-F5344CB8AC3E}">
        <p14:creationId xmlns:p14="http://schemas.microsoft.com/office/powerpoint/2010/main" val="383193285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dtytuł 2"/>
          <p:cNvSpPr>
            <a:spLocks noGrp="1"/>
          </p:cNvSpPr>
          <p:nvPr>
            <p:ph type="subTitle" idx="4294967295"/>
          </p:nvPr>
        </p:nvSpPr>
        <p:spPr>
          <a:xfrm>
            <a:off x="276384" y="1556792"/>
            <a:ext cx="3024336" cy="1584176"/>
          </a:xfrm>
          <a:prstGeom prst="rect">
            <a:avLst/>
          </a:prstGeom>
        </p:spPr>
        <p:txBody>
          <a:bodyPr wrap="square" numCol="1" spcCol="180000">
            <a:noAutofit/>
          </a:bodyPr>
          <a:lstStyle/>
          <a:p>
            <a:pPr marL="45720" indent="0" algn="just">
              <a:buNone/>
            </a:pPr>
            <a:r>
              <a:rPr lang="pl-PL" sz="1600" dirty="0"/>
              <a:t>Głęboko wierząca matka, pragnąc lepiej wyrazić wdzięczność Bogu, zgodnie ze zwyczajem praktykowanym w niektórych katolickich rodzinach, ślubowała, że Adaś do pewnego czasu będzie chodził </a:t>
            </a:r>
            <a:r>
              <a:rPr lang="pl-PL" sz="1600" dirty="0" smtClean="0"/>
              <a:t> w ubranku </a:t>
            </a:r>
            <a:r>
              <a:rPr lang="pl-PL" sz="1600" dirty="0"/>
              <a:t>skrojonym na wzór habitu zakonnego.</a:t>
            </a:r>
          </a:p>
        </p:txBody>
      </p:sp>
      <p:sp>
        <p:nvSpPr>
          <p:cNvPr id="2" name="Tytuł 1"/>
          <p:cNvSpPr>
            <a:spLocks noGrp="1"/>
          </p:cNvSpPr>
          <p:nvPr>
            <p:ph type="ctrTitle"/>
          </p:nvPr>
        </p:nvSpPr>
        <p:spPr>
          <a:xfrm>
            <a:off x="395536" y="346440"/>
            <a:ext cx="2878088" cy="1854888"/>
          </a:xfrm>
        </p:spPr>
        <p:txBody>
          <a:bodyPr>
            <a:normAutofit fontScale="90000"/>
          </a:bodyPr>
          <a:lstStyle/>
          <a:p>
            <a:pPr algn="l"/>
            <a:r>
              <a:rPr lang="pl-PL" sz="3200" dirty="0"/>
              <a:t>W zakonnym ubiorze</a:t>
            </a:r>
            <a:r>
              <a:rPr lang="pl-PL" sz="3200" dirty="0" smtClean="0"/>
              <a:t/>
            </a:r>
            <a:br>
              <a:rPr lang="pl-PL" sz="3200" dirty="0" smtClean="0"/>
            </a:br>
            <a:endParaRPr lang="pl-PL" sz="3200" dirty="0"/>
          </a:p>
        </p:txBody>
      </p:sp>
      <p:sp>
        <p:nvSpPr>
          <p:cNvPr id="5" name="Podtytuł 2"/>
          <p:cNvSpPr txBox="1">
            <a:spLocks/>
          </p:cNvSpPr>
          <p:nvPr/>
        </p:nvSpPr>
        <p:spPr>
          <a:xfrm>
            <a:off x="179512" y="4293096"/>
            <a:ext cx="8403239" cy="2304256"/>
          </a:xfrm>
          <a:prstGeom prst="rect">
            <a:avLst/>
          </a:prstGeom>
        </p:spPr>
        <p:txBody>
          <a:bodyPr vert="horz" lIns="91440" tIns="45720" rIns="91440" bIns="45720" numCol="1" spcCol="180000" rtlCol="0">
            <a:no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just"/>
            <a:r>
              <a:rPr lang="pl-PL" sz="2400" dirty="0" smtClean="0"/>
              <a:t>A</a:t>
            </a:r>
            <a:r>
              <a:rPr lang="pl-PL" sz="1600" dirty="0" smtClean="0"/>
              <a:t>daś </a:t>
            </a:r>
            <a:r>
              <a:rPr lang="pl-PL" sz="1600" dirty="0"/>
              <a:t>z wielką radością przyjął </a:t>
            </a:r>
            <a:r>
              <a:rPr lang="pl-PL" sz="1600" dirty="0" smtClean="0"/>
              <a:t>niezwykły </a:t>
            </a:r>
            <a:r>
              <a:rPr lang="pl-PL" sz="1600" dirty="0"/>
              <a:t>strój i chętnie chodził w nim po ulicach Warszawy. Zdarzyło się, że przechodnie zatrzymywali się z zainteresowaniem patrząc na pięknego i tak niezwykle ubranego chłopczyka.</a:t>
            </a:r>
          </a:p>
          <a:p>
            <a:pPr algn="just"/>
            <a:r>
              <a:rPr lang="pl-PL" sz="1600" dirty="0"/>
              <a:t>Dziecięcy umysł Adasia zapewne bawiło to </a:t>
            </a:r>
            <a:r>
              <a:rPr lang="pl-PL" sz="1600" dirty="0" smtClean="0"/>
              <a:t>zainteresowanie</a:t>
            </a:r>
            <a:r>
              <a:rPr lang="pl-PL" sz="1600" dirty="0"/>
              <a:t>, niemniej jednak instynktowne przywiązanie do tego stroju było proroczym znakiem, że takie ubranie będzie nosił aż do swojej śmierci.</a:t>
            </a:r>
          </a:p>
        </p:txBody>
      </p:sp>
      <p:pic>
        <p:nvPicPr>
          <p:cNvPr id="8" name="Obraz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42451" y="283628"/>
            <a:ext cx="4940300" cy="3746500"/>
          </a:xfrm>
          <a:prstGeom prst="rect">
            <a:avLst/>
          </a:prstGeom>
          <a:ln w="38100">
            <a:solidFill>
              <a:schemeClr val="tx2">
                <a:lumMod val="90000"/>
                <a:lumOff val="10000"/>
              </a:schemeClr>
            </a:solidFill>
          </a:ln>
          <a:effectLst>
            <a:innerShdw blurRad="63500" dist="50800" dir="2700000">
              <a:prstClr val="black">
                <a:alpha val="50000"/>
              </a:prstClr>
            </a:innerShdw>
          </a:effectLst>
        </p:spPr>
      </p:pic>
    </p:spTree>
    <p:extLst>
      <p:ext uri="{BB962C8B-B14F-4D97-AF65-F5344CB8AC3E}">
        <p14:creationId xmlns:p14="http://schemas.microsoft.com/office/powerpoint/2010/main" val="2483338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dtytuł 2"/>
          <p:cNvSpPr>
            <a:spLocks noGrp="1"/>
          </p:cNvSpPr>
          <p:nvPr>
            <p:ph type="subTitle" idx="4294967295"/>
          </p:nvPr>
        </p:nvSpPr>
        <p:spPr>
          <a:xfrm>
            <a:off x="307240" y="1663036"/>
            <a:ext cx="2952328" cy="1584176"/>
          </a:xfrm>
          <a:prstGeom prst="rect">
            <a:avLst/>
          </a:prstGeom>
        </p:spPr>
        <p:txBody>
          <a:bodyPr wrap="square" numCol="1" spcCol="180000">
            <a:noAutofit/>
          </a:bodyPr>
          <a:lstStyle/>
          <a:p>
            <a:pPr marL="45720" indent="0">
              <a:buNone/>
            </a:pPr>
            <a:r>
              <a:rPr lang="pl-PL" sz="1600" dirty="0"/>
              <a:t>Nauki początkowe, odpowiadające </a:t>
            </a:r>
            <a:r>
              <a:rPr lang="pl-PL" sz="1600" dirty="0" smtClean="0"/>
              <a:t>zakresowi </a:t>
            </a:r>
            <a:r>
              <a:rPr lang="pl-PL" sz="1600" dirty="0"/>
              <a:t>dzisiejszej szkoły </a:t>
            </a:r>
            <a:r>
              <a:rPr lang="pl-PL" sz="1600" dirty="0" smtClean="0"/>
              <a:t>podstawo-</a:t>
            </a:r>
            <a:r>
              <a:rPr lang="pl-PL" sz="1600" dirty="0" err="1" smtClean="0"/>
              <a:t>wej</a:t>
            </a:r>
            <a:r>
              <a:rPr lang="pl-PL" sz="1600" dirty="0"/>
              <a:t>, Adaś pobierał w domu. W tym czasie stracił ojca, który zmarł 25 sierpnia 1853 r., a więc gdy Adaś miał dopiero osiem lat.</a:t>
            </a:r>
          </a:p>
        </p:txBody>
      </p:sp>
      <p:sp>
        <p:nvSpPr>
          <p:cNvPr id="2" name="Tytuł 1"/>
          <p:cNvSpPr>
            <a:spLocks noGrp="1"/>
          </p:cNvSpPr>
          <p:nvPr>
            <p:ph type="ctrTitle"/>
          </p:nvPr>
        </p:nvSpPr>
        <p:spPr>
          <a:xfrm>
            <a:off x="395536" y="346440"/>
            <a:ext cx="2878088" cy="1854888"/>
          </a:xfrm>
        </p:spPr>
        <p:txBody>
          <a:bodyPr>
            <a:normAutofit/>
          </a:bodyPr>
          <a:lstStyle/>
          <a:p>
            <a:pPr algn="l"/>
            <a:r>
              <a:rPr lang="pl-PL" sz="3200" dirty="0"/>
              <a:t>W obcej szkole</a:t>
            </a:r>
            <a:r>
              <a:rPr lang="pl-PL" sz="3200" dirty="0" smtClean="0"/>
              <a:t/>
            </a:r>
            <a:br>
              <a:rPr lang="pl-PL" sz="3200" dirty="0" smtClean="0"/>
            </a:br>
            <a:endParaRPr lang="pl-PL" sz="3200" dirty="0"/>
          </a:p>
        </p:txBody>
      </p:sp>
      <p:sp>
        <p:nvSpPr>
          <p:cNvPr id="5" name="Podtytuł 2"/>
          <p:cNvSpPr txBox="1">
            <a:spLocks/>
          </p:cNvSpPr>
          <p:nvPr/>
        </p:nvSpPr>
        <p:spPr>
          <a:xfrm>
            <a:off x="395536" y="4293096"/>
            <a:ext cx="8231665" cy="2304256"/>
          </a:xfrm>
          <a:prstGeom prst="rect">
            <a:avLst/>
          </a:prstGeom>
        </p:spPr>
        <p:txBody>
          <a:bodyPr vert="horz" lIns="91440" tIns="45720" rIns="91440" bIns="45720" numCol="1" spcCol="180000" rtlCol="0">
            <a:no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just"/>
            <a:r>
              <a:rPr lang="pl-PL" sz="2800" dirty="0" smtClean="0"/>
              <a:t>K</a:t>
            </a:r>
            <a:r>
              <a:rPr lang="pl-PL" sz="1600" dirty="0" smtClean="0"/>
              <a:t>iedy </a:t>
            </a:r>
            <a:r>
              <a:rPr lang="pl-PL" sz="1600" dirty="0"/>
              <a:t>chłopczyk miał jedenaście lat, matka wspierana radą i pomocą krewnych, zdecydowała się oddać go do szkoły średniej - wojskowej w Petersburgu, gdzie </a:t>
            </a:r>
            <a:r>
              <a:rPr lang="pl-PL" sz="1600" dirty="0" smtClean="0"/>
              <a:t>otrzymał, </a:t>
            </a:r>
            <a:r>
              <a:rPr lang="pl-PL" sz="1600" dirty="0"/>
              <a:t>jako syn </a:t>
            </a:r>
            <a:r>
              <a:rPr lang="pl-PL" sz="1600" dirty="0" smtClean="0"/>
              <a:t>urzędnika </a:t>
            </a:r>
            <a:r>
              <a:rPr lang="pl-PL" sz="1600" dirty="0"/>
              <a:t>państwowego miejsce bezpłatne. Po przezwyciężeniu pierwszych trudności, głównie wynikających z niedostatecznego opanowania języka rosyjskiego, Adaś niebawem wysunął się na pierwsze miejsce w szkole. Podczas pewnego szkolnego popisu car, zachwycony wspaniałą postawą młodego ucznia, polecił naszyć na kołnierzyku jego mundurka honorowe odznaki; nieco później wyróżnił Adama zwiedzający szkołę wielki książę.</a:t>
            </a:r>
          </a:p>
        </p:txBody>
      </p:sp>
      <p:pic>
        <p:nvPicPr>
          <p:cNvPr id="7" name="Obraz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42451" y="270928"/>
            <a:ext cx="4940300" cy="3759200"/>
          </a:xfrm>
          <a:prstGeom prst="rect">
            <a:avLst/>
          </a:prstGeom>
          <a:ln w="38100">
            <a:solidFill>
              <a:schemeClr val="tx2">
                <a:lumMod val="90000"/>
                <a:lumOff val="10000"/>
              </a:schemeClr>
            </a:solidFill>
          </a:ln>
          <a:effectLst>
            <a:innerShdw blurRad="63500" dist="50800" dir="2700000">
              <a:prstClr val="black">
                <a:alpha val="50000"/>
              </a:prstClr>
            </a:innerShdw>
          </a:effectLst>
        </p:spPr>
      </p:pic>
    </p:spTree>
    <p:extLst>
      <p:ext uri="{BB962C8B-B14F-4D97-AF65-F5344CB8AC3E}">
        <p14:creationId xmlns:p14="http://schemas.microsoft.com/office/powerpoint/2010/main" val="165577598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dtytuł 2"/>
          <p:cNvSpPr>
            <a:spLocks noGrp="1"/>
          </p:cNvSpPr>
          <p:nvPr>
            <p:ph type="subTitle" idx="4294967295"/>
          </p:nvPr>
        </p:nvSpPr>
        <p:spPr>
          <a:xfrm>
            <a:off x="251520" y="1844824"/>
            <a:ext cx="3096344" cy="2160240"/>
          </a:xfrm>
          <a:prstGeom prst="rect">
            <a:avLst/>
          </a:prstGeom>
        </p:spPr>
        <p:txBody>
          <a:bodyPr wrap="square" numCol="1" spcCol="180000">
            <a:noAutofit/>
          </a:bodyPr>
          <a:lstStyle/>
          <a:p>
            <a:pPr marL="45720" indent="0" algn="just">
              <a:buNone/>
            </a:pPr>
            <a:r>
              <a:rPr lang="pl-PL" sz="1300" dirty="0"/>
              <a:t>Pobyt w obcej szkole, jakkolwiek nie zagłuszył całkiem w sercu </a:t>
            </a:r>
            <a:r>
              <a:rPr lang="pl-PL" sz="1300" dirty="0" smtClean="0"/>
              <a:t>Adasia zaszczepionej mu </a:t>
            </a:r>
            <a:r>
              <a:rPr lang="pl-PL" sz="1300" dirty="0"/>
              <a:t>w latach dziecięcych miłości polskiego narodu, to jednak nie pozostał bez wpływu na wrażliwą duszę dziecka. Po roku nauki w Petersburgu bystre oko </a:t>
            </a:r>
            <a:r>
              <a:rPr lang="pl-PL" sz="1300" dirty="0" smtClean="0"/>
              <a:t>matki-patriotki </a:t>
            </a:r>
            <a:r>
              <a:rPr lang="pl-PL" sz="1300" dirty="0"/>
              <a:t>dostrzegło niewidoczną dla innych zmianę, </a:t>
            </a:r>
            <a:r>
              <a:rPr lang="pl-PL" sz="1300" dirty="0" smtClean="0"/>
              <a:t>dokonującą się </a:t>
            </a:r>
            <a:r>
              <a:rPr lang="pl-PL" sz="1300" dirty="0"/>
              <a:t>pod przemożnym wpływem środowiska stolicy carów.</a:t>
            </a:r>
          </a:p>
        </p:txBody>
      </p:sp>
      <p:sp>
        <p:nvSpPr>
          <p:cNvPr id="2" name="Tytuł 1"/>
          <p:cNvSpPr>
            <a:spLocks noGrp="1"/>
          </p:cNvSpPr>
          <p:nvPr>
            <p:ph type="ctrTitle"/>
          </p:nvPr>
        </p:nvSpPr>
        <p:spPr>
          <a:xfrm>
            <a:off x="395536" y="346440"/>
            <a:ext cx="2878088" cy="1854888"/>
          </a:xfrm>
        </p:spPr>
        <p:txBody>
          <a:bodyPr>
            <a:normAutofit/>
          </a:bodyPr>
          <a:lstStyle/>
          <a:p>
            <a:pPr algn="l"/>
            <a:r>
              <a:rPr lang="pl-PL" sz="3200" dirty="0"/>
              <a:t>W polskiej szkole</a:t>
            </a:r>
            <a:r>
              <a:rPr lang="pl-PL" sz="3200" dirty="0" smtClean="0"/>
              <a:t/>
            </a:r>
            <a:br>
              <a:rPr lang="pl-PL" sz="3200" dirty="0" smtClean="0"/>
            </a:br>
            <a:endParaRPr lang="pl-PL" sz="3200" dirty="0"/>
          </a:p>
        </p:txBody>
      </p:sp>
      <p:sp>
        <p:nvSpPr>
          <p:cNvPr id="5" name="Podtytuł 2"/>
          <p:cNvSpPr txBox="1">
            <a:spLocks/>
          </p:cNvSpPr>
          <p:nvPr/>
        </p:nvSpPr>
        <p:spPr>
          <a:xfrm>
            <a:off x="251520" y="4161676"/>
            <a:ext cx="8299276" cy="2448272"/>
          </a:xfrm>
          <a:prstGeom prst="rect">
            <a:avLst/>
          </a:prstGeom>
        </p:spPr>
        <p:txBody>
          <a:bodyPr vert="horz" lIns="91440" tIns="45720" rIns="91440" bIns="45720" numCol="1" spcCol="180000" rtlCol="0">
            <a:no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just"/>
            <a:r>
              <a:rPr lang="pl-PL" sz="2800" dirty="0" smtClean="0"/>
              <a:t>K</a:t>
            </a:r>
            <a:r>
              <a:rPr lang="pl-PL" sz="1600" dirty="0" smtClean="0"/>
              <a:t>ochająca </a:t>
            </a:r>
            <a:r>
              <a:rPr lang="pl-PL" sz="1600" dirty="0"/>
              <a:t>matka cieszyła się świadectwami i pochwałami, jakie syn otrzymywał, ale jako dobra </a:t>
            </a:r>
            <a:r>
              <a:rPr lang="pl-PL" sz="1600" dirty="0" smtClean="0"/>
              <a:t>Polka </a:t>
            </a:r>
            <a:r>
              <a:rPr lang="pl-PL" sz="1600" dirty="0"/>
              <a:t>z przykrością słuchała deklamowanych przez Adasia rosyjskich wierszy, a kiedy pewnego razu Adaś w liście do matki użył słów rosyjskich: „</a:t>
            </a:r>
            <a:r>
              <a:rPr lang="pl-PL" sz="1600" dirty="0" err="1"/>
              <a:t>Dorohaja</a:t>
            </a:r>
            <a:r>
              <a:rPr lang="pl-PL" sz="1600" dirty="0"/>
              <a:t> maminko”, powiedziała do najbliższego otoczenia: „Zginęło dziecko”.</a:t>
            </a:r>
          </a:p>
          <a:p>
            <a:pPr algn="just"/>
            <a:r>
              <a:rPr lang="pl-PL" sz="1600" dirty="0"/>
              <a:t>W tej sytuacji powzięte już dawno postanowienie stało się nieodwołalne i </a:t>
            </a:r>
            <a:r>
              <a:rPr lang="pl-PL" sz="1600" dirty="0" smtClean="0"/>
              <a:t>pani </a:t>
            </a:r>
            <a:r>
              <a:rPr lang="pl-PL" sz="1600" dirty="0"/>
              <a:t>Chmielowska, ryzykując przyszłą karierę syna, postanowiła ratować jego polskość; </a:t>
            </a:r>
            <a:r>
              <a:rPr lang="pl-PL" sz="1600" dirty="0" smtClean="0"/>
              <a:t>chociaż </a:t>
            </a:r>
            <a:r>
              <a:rPr lang="pl-PL" sz="1600" dirty="0"/>
              <a:t>materialne warunki układały się coraz gorzej, odebrała Adasia ze szkoły </a:t>
            </a:r>
            <a:r>
              <a:rPr lang="pl-PL" sz="1600" dirty="0" smtClean="0"/>
              <a:t>     w Petersburgu </a:t>
            </a:r>
            <a:r>
              <a:rPr lang="pl-PL" sz="1600" dirty="0"/>
              <a:t>i umieściła go w prywatnym gimnazjum w Warszawie.</a:t>
            </a:r>
          </a:p>
        </p:txBody>
      </p:sp>
      <p:pic>
        <p:nvPicPr>
          <p:cNvPr id="4" name="Obraz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35896" y="270470"/>
            <a:ext cx="4914900" cy="3754417"/>
          </a:xfrm>
          <a:prstGeom prst="rect">
            <a:avLst/>
          </a:prstGeom>
          <a:ln w="38100">
            <a:solidFill>
              <a:schemeClr val="tx2">
                <a:lumMod val="90000"/>
                <a:lumOff val="10000"/>
              </a:schemeClr>
            </a:solidFill>
          </a:ln>
          <a:effectLst>
            <a:innerShdw blurRad="63500" dist="50800" dir="2700000">
              <a:prstClr val="black">
                <a:alpha val="50000"/>
              </a:prstClr>
            </a:innerShdw>
          </a:effectLst>
        </p:spPr>
      </p:pic>
    </p:spTree>
    <p:extLst>
      <p:ext uri="{BB962C8B-B14F-4D97-AF65-F5344CB8AC3E}">
        <p14:creationId xmlns:p14="http://schemas.microsoft.com/office/powerpoint/2010/main" val="406413422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dtytuł 2"/>
          <p:cNvSpPr>
            <a:spLocks noGrp="1"/>
          </p:cNvSpPr>
          <p:nvPr>
            <p:ph type="subTitle" idx="4294967295"/>
          </p:nvPr>
        </p:nvSpPr>
        <p:spPr>
          <a:xfrm>
            <a:off x="243184" y="940544"/>
            <a:ext cx="3312368" cy="3784600"/>
          </a:xfrm>
          <a:prstGeom prst="rect">
            <a:avLst/>
          </a:prstGeom>
        </p:spPr>
        <p:txBody>
          <a:bodyPr wrap="square" numCol="1" spcCol="180000">
            <a:noAutofit/>
          </a:bodyPr>
          <a:lstStyle/>
          <a:p>
            <a:pPr marL="45720" indent="0">
              <a:buNone/>
            </a:pPr>
            <a:r>
              <a:rPr lang="pl-PL" sz="1500" dirty="0">
                <a:solidFill>
                  <a:schemeClr val="tx1"/>
                </a:solidFill>
              </a:rPr>
              <a:t>W 14. roku życia Adaś stracił ukochaną matkę, która umarła w dniu 29 sierpnia 1859 </a:t>
            </a:r>
            <a:r>
              <a:rPr lang="pl-PL" sz="1500" dirty="0" smtClean="0">
                <a:solidFill>
                  <a:schemeClr val="tx1"/>
                </a:solidFill>
              </a:rPr>
              <a:t>roku, </a:t>
            </a:r>
            <a:r>
              <a:rPr lang="pl-PL" sz="1500" dirty="0">
                <a:solidFill>
                  <a:schemeClr val="tx1"/>
                </a:solidFill>
              </a:rPr>
              <a:t>mając zaledwie </a:t>
            </a:r>
            <a:r>
              <a:rPr lang="pl-PL" sz="1500" dirty="0" smtClean="0">
                <a:solidFill>
                  <a:schemeClr val="tx1"/>
                </a:solidFill>
              </a:rPr>
              <a:t>38  </a:t>
            </a:r>
            <a:r>
              <a:rPr lang="pl-PL" sz="1500" dirty="0">
                <a:solidFill>
                  <a:schemeClr val="tx1"/>
                </a:solidFill>
              </a:rPr>
              <a:t>lat.</a:t>
            </a:r>
          </a:p>
          <a:p>
            <a:pPr marL="45720" indent="0">
              <a:buNone/>
            </a:pPr>
            <a:r>
              <a:rPr lang="pl-PL" sz="1500" dirty="0">
                <a:solidFill>
                  <a:schemeClr val="tx1"/>
                </a:solidFill>
              </a:rPr>
              <a:t>Miejsce matki zajęła teraz ciotka Petronela Chmielowska, która z macierzyńską </a:t>
            </a:r>
            <a:r>
              <a:rPr lang="pl-PL" sz="1500" dirty="0" smtClean="0">
                <a:solidFill>
                  <a:schemeClr val="tx1"/>
                </a:solidFill>
              </a:rPr>
              <a:t>miłością </a:t>
            </a:r>
            <a:r>
              <a:rPr lang="pl-PL" sz="1500" dirty="0">
                <a:solidFill>
                  <a:schemeClr val="tx1"/>
                </a:solidFill>
              </a:rPr>
              <a:t>zajęła się wychowaniem sierot. </a:t>
            </a:r>
            <a:r>
              <a:rPr lang="pl-PL" sz="1500" dirty="0" smtClean="0">
                <a:solidFill>
                  <a:schemeClr val="tx1"/>
                </a:solidFill>
              </a:rPr>
              <a:t>Oryginalna </a:t>
            </a:r>
            <a:r>
              <a:rPr lang="pl-PL" sz="1500" dirty="0">
                <a:solidFill>
                  <a:schemeClr val="tx1"/>
                </a:solidFill>
              </a:rPr>
              <a:t>i </a:t>
            </a:r>
            <a:r>
              <a:rPr lang="pl-PL" sz="1500" dirty="0" smtClean="0">
                <a:solidFill>
                  <a:schemeClr val="tx1"/>
                </a:solidFill>
              </a:rPr>
              <a:t>szlachetna </a:t>
            </a:r>
            <a:r>
              <a:rPr lang="pl-PL" sz="1500" dirty="0">
                <a:solidFill>
                  <a:schemeClr val="tx1"/>
                </a:solidFill>
              </a:rPr>
              <a:t>postać ciotki Petroneli wbiła się mocno w pamięć Adasia, zajmując w niej </a:t>
            </a:r>
            <a:r>
              <a:rPr lang="pl-PL" sz="1500" dirty="0" smtClean="0">
                <a:solidFill>
                  <a:schemeClr val="tx1"/>
                </a:solidFill>
              </a:rPr>
              <a:t>poczesne </a:t>
            </a:r>
            <a:r>
              <a:rPr lang="pl-PL" sz="1500" dirty="0">
                <a:solidFill>
                  <a:schemeClr val="tx1"/>
                </a:solidFill>
              </a:rPr>
              <a:t>miejsce. W późniejszych latach Brat Albert z wdzięcznością i </a:t>
            </a:r>
            <a:r>
              <a:rPr lang="pl-PL" sz="1500" dirty="0" smtClean="0">
                <a:solidFill>
                  <a:schemeClr val="tx1"/>
                </a:solidFill>
              </a:rPr>
              <a:t>humorem</a:t>
            </a:r>
            <a:r>
              <a:rPr lang="pl-PL" sz="1500" dirty="0">
                <a:solidFill>
                  <a:schemeClr val="tx1"/>
                </a:solidFill>
              </a:rPr>
              <a:t>, słowem i ołówkiem kreślił postać </a:t>
            </a:r>
            <a:r>
              <a:rPr lang="pl-PL" sz="1500" dirty="0" smtClean="0">
                <a:solidFill>
                  <a:schemeClr val="tx1"/>
                </a:solidFill>
              </a:rPr>
              <a:t>nieocenionej </a:t>
            </a:r>
            <a:r>
              <a:rPr lang="pl-PL" sz="1500" dirty="0">
                <a:solidFill>
                  <a:schemeClr val="tx1"/>
                </a:solidFill>
              </a:rPr>
              <a:t>ciotki Petroneli.   </a:t>
            </a:r>
          </a:p>
        </p:txBody>
      </p:sp>
      <p:sp>
        <p:nvSpPr>
          <p:cNvPr id="2" name="Tytuł 1"/>
          <p:cNvSpPr>
            <a:spLocks noGrp="1"/>
          </p:cNvSpPr>
          <p:nvPr>
            <p:ph type="ctrTitle"/>
          </p:nvPr>
        </p:nvSpPr>
        <p:spPr>
          <a:xfrm>
            <a:off x="113625" y="251628"/>
            <a:ext cx="8784976" cy="594104"/>
          </a:xfrm>
        </p:spPr>
        <p:txBody>
          <a:bodyPr>
            <a:normAutofit fontScale="90000"/>
          </a:bodyPr>
          <a:lstStyle/>
          <a:p>
            <a:pPr algn="l"/>
            <a:r>
              <a:rPr lang="pl-PL" sz="3200" dirty="0"/>
              <a:t>Adam Chmielowski </a:t>
            </a:r>
            <a:r>
              <a:rPr lang="pl-PL" sz="2700" dirty="0"/>
              <a:t>zaciąga się </a:t>
            </a:r>
            <a:r>
              <a:rPr lang="pl-PL" sz="2700" dirty="0" smtClean="0"/>
              <a:t>w szeregi powstańcze</a:t>
            </a:r>
            <a:r>
              <a:rPr lang="pl-PL" sz="3200" dirty="0" smtClean="0"/>
              <a:t/>
            </a:r>
            <a:br>
              <a:rPr lang="pl-PL" sz="3200" dirty="0" smtClean="0"/>
            </a:br>
            <a:endParaRPr lang="pl-PL" sz="3200" dirty="0"/>
          </a:p>
        </p:txBody>
      </p:sp>
      <p:sp>
        <p:nvSpPr>
          <p:cNvPr id="5" name="Podtytuł 2"/>
          <p:cNvSpPr txBox="1">
            <a:spLocks/>
          </p:cNvSpPr>
          <p:nvPr/>
        </p:nvSpPr>
        <p:spPr>
          <a:xfrm>
            <a:off x="251520" y="4725144"/>
            <a:ext cx="8509187" cy="1728192"/>
          </a:xfrm>
          <a:prstGeom prst="rect">
            <a:avLst/>
          </a:prstGeom>
        </p:spPr>
        <p:txBody>
          <a:bodyPr vert="horz" lIns="91440" tIns="45720" rIns="91440" bIns="45720" numCol="1" spcCol="180000" rtlCol="0">
            <a:no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just"/>
            <a:r>
              <a:rPr lang="pl-PL" sz="2400" dirty="0" smtClean="0"/>
              <a:t>P</a:t>
            </a:r>
            <a:r>
              <a:rPr lang="pl-PL" sz="1600" dirty="0" smtClean="0"/>
              <a:t>rawdopodobnie </a:t>
            </a:r>
            <a:r>
              <a:rPr lang="pl-PL" sz="1600" dirty="0"/>
              <a:t>za namową ciotki, </a:t>
            </a:r>
            <a:r>
              <a:rPr lang="pl-PL" sz="1600" dirty="0" smtClean="0"/>
              <a:t>pragnącej </a:t>
            </a:r>
            <a:r>
              <a:rPr lang="pl-PL" sz="1600" dirty="0"/>
              <a:t>jak najlepiej zabezpieczyć los </a:t>
            </a:r>
            <a:r>
              <a:rPr lang="pl-PL" sz="1600" dirty="0" smtClean="0"/>
              <a:t>powie-</a:t>
            </a:r>
            <a:r>
              <a:rPr lang="pl-PL" sz="1600" dirty="0" err="1" smtClean="0"/>
              <a:t>rzonych</a:t>
            </a:r>
            <a:r>
              <a:rPr lang="pl-PL" sz="1600" dirty="0" smtClean="0"/>
              <a:t> </a:t>
            </a:r>
            <a:r>
              <a:rPr lang="pl-PL" sz="1600" dirty="0"/>
              <a:t>jej dzieci, Adam po ukończeniu 6. klasy gimnazjalnej zapisał się do szkoły rolniczej w Puławach. Zaledwie kilka miesięcy spędził w Puławach, gdy wybuchło powstanie styczniowe. Niemal wszyscy wychowankowie szkoły rolniczej </a:t>
            </a:r>
            <a:r>
              <a:rPr lang="pl-PL" sz="1600" dirty="0" smtClean="0"/>
              <a:t>poszli „</a:t>
            </a:r>
            <a:r>
              <a:rPr lang="pl-PL" sz="1600" dirty="0"/>
              <a:t>w lasy”. Jednym z pierwszych </a:t>
            </a:r>
            <a:r>
              <a:rPr lang="pl-PL" sz="1600" dirty="0" smtClean="0"/>
              <a:t>ochotników-powstańców </a:t>
            </a:r>
            <a:r>
              <a:rPr lang="pl-PL" sz="1600" dirty="0"/>
              <a:t>był młodziutki, 17-letni Adam Chmielowski.</a:t>
            </a:r>
          </a:p>
        </p:txBody>
      </p:sp>
      <p:pic>
        <p:nvPicPr>
          <p:cNvPr id="7" name="Obraz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82403" y="940544"/>
            <a:ext cx="4940300" cy="3784600"/>
          </a:xfrm>
          <a:prstGeom prst="rect">
            <a:avLst/>
          </a:prstGeom>
          <a:ln w="38100">
            <a:solidFill>
              <a:schemeClr val="tx2">
                <a:lumMod val="90000"/>
                <a:lumOff val="10000"/>
              </a:schemeClr>
            </a:solidFill>
          </a:ln>
          <a:effectLst>
            <a:innerShdw blurRad="63500" dist="50800" dir="2700000">
              <a:prstClr val="black">
                <a:alpha val="50000"/>
              </a:prstClr>
            </a:innerShdw>
          </a:effectLst>
        </p:spPr>
      </p:pic>
    </p:spTree>
    <p:extLst>
      <p:ext uri="{BB962C8B-B14F-4D97-AF65-F5344CB8AC3E}">
        <p14:creationId xmlns:p14="http://schemas.microsoft.com/office/powerpoint/2010/main" val="187139505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dtytuł 2"/>
          <p:cNvSpPr>
            <a:spLocks noGrp="1"/>
          </p:cNvSpPr>
          <p:nvPr>
            <p:ph type="subTitle" idx="4294967295"/>
          </p:nvPr>
        </p:nvSpPr>
        <p:spPr>
          <a:xfrm>
            <a:off x="323528" y="1484784"/>
            <a:ext cx="2952328" cy="2592288"/>
          </a:xfrm>
          <a:prstGeom prst="rect">
            <a:avLst/>
          </a:prstGeom>
        </p:spPr>
        <p:txBody>
          <a:bodyPr wrap="square" numCol="1" spcCol="180000">
            <a:noAutofit/>
          </a:bodyPr>
          <a:lstStyle/>
          <a:p>
            <a:pPr marL="45720" indent="0" algn="just">
              <a:buNone/>
            </a:pPr>
            <a:r>
              <a:rPr lang="pl-PL" sz="1400" dirty="0"/>
              <a:t>Główne walki oddziału, w których brał udział Adam, toczyły się w historycznej Puszczy Świętokrzyskiej. O przygodach i niebezpieczeństwach tej szaleńczej, żywiołowej walki garstki zapaleńców </a:t>
            </a:r>
            <a:r>
              <a:rPr lang="pl-PL" sz="1400" dirty="0" smtClean="0"/>
              <a:t>   z kolosem </a:t>
            </a:r>
            <a:r>
              <a:rPr lang="pl-PL" sz="1400" dirty="0"/>
              <a:t>rosyjskim Brat Albert </a:t>
            </a:r>
            <a:r>
              <a:rPr lang="pl-PL" sz="1400" dirty="0" err="1" smtClean="0"/>
              <a:t>niejed-nokrotnie</a:t>
            </a:r>
            <a:r>
              <a:rPr lang="pl-PL" sz="1400" dirty="0" smtClean="0"/>
              <a:t> </a:t>
            </a:r>
            <a:r>
              <a:rPr lang="pl-PL" sz="1400" dirty="0"/>
              <a:t>będzie wspominał, unikając starannie wszystkiego, co by mu mogło dodać sławy.</a:t>
            </a:r>
          </a:p>
        </p:txBody>
      </p:sp>
      <p:sp>
        <p:nvSpPr>
          <p:cNvPr id="2" name="Tytuł 1"/>
          <p:cNvSpPr>
            <a:spLocks noGrp="1"/>
          </p:cNvSpPr>
          <p:nvPr>
            <p:ph type="ctrTitle"/>
          </p:nvPr>
        </p:nvSpPr>
        <p:spPr>
          <a:xfrm>
            <a:off x="179512" y="346440"/>
            <a:ext cx="3473880" cy="2002440"/>
          </a:xfrm>
        </p:spPr>
        <p:txBody>
          <a:bodyPr>
            <a:normAutofit/>
          </a:bodyPr>
          <a:lstStyle/>
          <a:p>
            <a:pPr algn="l"/>
            <a:r>
              <a:rPr lang="pl-PL" sz="3200" dirty="0"/>
              <a:t>W Górach </a:t>
            </a:r>
            <a:r>
              <a:rPr lang="pl-PL" sz="2800" dirty="0" smtClean="0"/>
              <a:t>Świętokrzyskich</a:t>
            </a:r>
            <a:endParaRPr lang="pl-PL" sz="2800" dirty="0"/>
          </a:p>
        </p:txBody>
      </p:sp>
      <p:sp>
        <p:nvSpPr>
          <p:cNvPr id="5" name="Podtytuł 2"/>
          <p:cNvSpPr txBox="1">
            <a:spLocks/>
          </p:cNvSpPr>
          <p:nvPr/>
        </p:nvSpPr>
        <p:spPr>
          <a:xfrm>
            <a:off x="323528" y="4221088"/>
            <a:ext cx="8277927" cy="2232248"/>
          </a:xfrm>
          <a:prstGeom prst="rect">
            <a:avLst/>
          </a:prstGeom>
        </p:spPr>
        <p:txBody>
          <a:bodyPr vert="horz" lIns="91440" tIns="45720" rIns="91440" bIns="45720" numCol="1" spcCol="180000" rtlCol="0">
            <a:no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just"/>
            <a:r>
              <a:rPr lang="pl-PL" sz="2400" dirty="0" smtClean="0"/>
              <a:t>O</a:t>
            </a:r>
            <a:r>
              <a:rPr lang="pl-PL" sz="1600" dirty="0" smtClean="0"/>
              <a:t>powiadając </a:t>
            </a:r>
            <a:r>
              <a:rPr lang="pl-PL" sz="1600" dirty="0"/>
              <a:t>o różnych wydarzeniach, wspominał Brat Albert również o tym, kiedy pewnego razu spotkał w puszczy kapłana, który mu powiedział, że Moskale spustoszyli klasztor, a niektórzy ludzie z sąsiedniej wsi zrabowali resztę dóbr, zostawionych przez żołdaków. Oburzony tym faktem Adam urządził brawurowy najazd na wieś, wskutek czego przerażeni rabusie kornie prosili o </a:t>
            </a:r>
            <a:r>
              <a:rPr lang="pl-PL" sz="1600" dirty="0" smtClean="0"/>
              <a:t>przebaczenie       </a:t>
            </a:r>
            <a:r>
              <a:rPr lang="pl-PL" sz="1600" dirty="0"/>
              <a:t>i </a:t>
            </a:r>
            <a:r>
              <a:rPr lang="pl-PL" sz="1600" dirty="0" smtClean="0"/>
              <a:t>przyrzekli </a:t>
            </a:r>
            <a:r>
              <a:rPr lang="pl-PL" sz="1600" dirty="0"/>
              <a:t>odwieźć całe zrabowane dobro do klasztoru.</a:t>
            </a:r>
          </a:p>
          <a:p>
            <a:pPr algn="just"/>
            <a:r>
              <a:rPr lang="pl-PL" sz="1600" dirty="0" smtClean="0"/>
              <a:t>Łatwo </a:t>
            </a:r>
            <a:r>
              <a:rPr lang="pl-PL" sz="1600" dirty="0"/>
              <a:t>sobie wyobrazić podziw i wdzięczność kapłanów w stosunku do młodego bohatera.</a:t>
            </a:r>
          </a:p>
        </p:txBody>
      </p:sp>
      <p:pic>
        <p:nvPicPr>
          <p:cNvPr id="8" name="Obraz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53392" y="260731"/>
            <a:ext cx="4927600" cy="3733800"/>
          </a:xfrm>
          <a:prstGeom prst="rect">
            <a:avLst/>
          </a:prstGeom>
          <a:ln w="38100">
            <a:solidFill>
              <a:schemeClr val="tx2">
                <a:lumMod val="90000"/>
                <a:lumOff val="10000"/>
              </a:schemeClr>
            </a:solidFill>
          </a:ln>
          <a:effectLst>
            <a:innerShdw blurRad="63500" dist="50800" dir="2700000">
              <a:prstClr val="black">
                <a:alpha val="50000"/>
              </a:prstClr>
            </a:innerShdw>
          </a:effectLst>
        </p:spPr>
      </p:pic>
    </p:spTree>
    <p:extLst>
      <p:ext uri="{BB962C8B-B14F-4D97-AF65-F5344CB8AC3E}">
        <p14:creationId xmlns:p14="http://schemas.microsoft.com/office/powerpoint/2010/main" val="413566083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dtytuł 2"/>
          <p:cNvSpPr>
            <a:spLocks noGrp="1"/>
          </p:cNvSpPr>
          <p:nvPr>
            <p:ph type="subTitle" idx="4294967295"/>
          </p:nvPr>
        </p:nvSpPr>
        <p:spPr>
          <a:xfrm>
            <a:off x="179512" y="1988840"/>
            <a:ext cx="3473880" cy="2304256"/>
          </a:xfrm>
          <a:prstGeom prst="rect">
            <a:avLst/>
          </a:prstGeom>
        </p:spPr>
        <p:txBody>
          <a:bodyPr wrap="square" numCol="1" spcCol="180000">
            <a:noAutofit/>
          </a:bodyPr>
          <a:lstStyle/>
          <a:p>
            <a:pPr marL="45720" indent="0" algn="just">
              <a:buNone/>
            </a:pPr>
            <a:r>
              <a:rPr lang="pl-PL" sz="1600" dirty="0"/>
              <a:t>Oddział powstańczy (dowodzony przez Frankowskiego), w którym służył Adam Chmielowski, został rozbity przez Moskali, a ci z partyzantów, którym udało się </a:t>
            </a:r>
            <a:r>
              <a:rPr lang="pl-PL" sz="1600" dirty="0" smtClean="0"/>
              <a:t>przekroczyć </a:t>
            </a:r>
            <a:r>
              <a:rPr lang="pl-PL" sz="1600" dirty="0"/>
              <a:t>granicę, zostali ujęci przez władze austriackie. Adam z wielu innymi dostał się do więzienia w Ołomuńcu.</a:t>
            </a:r>
          </a:p>
        </p:txBody>
      </p:sp>
      <p:sp>
        <p:nvSpPr>
          <p:cNvPr id="2" name="Tytuł 1"/>
          <p:cNvSpPr>
            <a:spLocks noGrp="1"/>
          </p:cNvSpPr>
          <p:nvPr>
            <p:ph type="ctrTitle"/>
          </p:nvPr>
        </p:nvSpPr>
        <p:spPr>
          <a:xfrm>
            <a:off x="179512" y="346440"/>
            <a:ext cx="3473880" cy="2002440"/>
          </a:xfrm>
        </p:spPr>
        <p:txBody>
          <a:bodyPr>
            <a:normAutofit/>
          </a:bodyPr>
          <a:lstStyle/>
          <a:p>
            <a:pPr algn="l"/>
            <a:r>
              <a:rPr lang="pl-PL" sz="3200" dirty="0"/>
              <a:t>Ucieczka </a:t>
            </a:r>
            <a:r>
              <a:rPr lang="pl-PL" sz="3200" dirty="0" smtClean="0"/>
              <a:t/>
            </a:r>
            <a:br>
              <a:rPr lang="pl-PL" sz="3200" dirty="0" smtClean="0"/>
            </a:br>
            <a:r>
              <a:rPr lang="pl-PL" sz="3200" dirty="0" smtClean="0"/>
              <a:t>z </a:t>
            </a:r>
            <a:r>
              <a:rPr lang="pl-PL" sz="3200" dirty="0"/>
              <a:t>austriackiego więzienia</a:t>
            </a:r>
            <a:endParaRPr lang="pl-PL" sz="2800" dirty="0"/>
          </a:p>
        </p:txBody>
      </p:sp>
      <p:sp>
        <p:nvSpPr>
          <p:cNvPr id="5" name="Podtytuł 2"/>
          <p:cNvSpPr txBox="1">
            <a:spLocks/>
          </p:cNvSpPr>
          <p:nvPr/>
        </p:nvSpPr>
        <p:spPr>
          <a:xfrm>
            <a:off x="179512" y="4293096"/>
            <a:ext cx="8568952" cy="1872208"/>
          </a:xfrm>
          <a:prstGeom prst="rect">
            <a:avLst/>
          </a:prstGeom>
        </p:spPr>
        <p:txBody>
          <a:bodyPr vert="horz" lIns="91440" tIns="45720" rIns="91440" bIns="45720" numCol="1" spcCol="180000" rtlCol="0">
            <a:no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just"/>
            <a:r>
              <a:rPr lang="pl-PL" sz="2400" dirty="0" smtClean="0"/>
              <a:t>W</a:t>
            </a:r>
            <a:r>
              <a:rPr lang="pl-PL" sz="1600" dirty="0" smtClean="0"/>
              <a:t> </a:t>
            </a:r>
            <a:r>
              <a:rPr lang="pl-PL" sz="1600" dirty="0"/>
              <a:t>niedługim czasie udało mu </a:t>
            </a:r>
            <a:r>
              <a:rPr lang="pl-PL" sz="1600" dirty="0" smtClean="0"/>
              <a:t>się wraz </a:t>
            </a:r>
            <a:r>
              <a:rPr lang="pl-PL" sz="1600" dirty="0"/>
              <a:t>z przyjacielem </a:t>
            </a:r>
            <a:r>
              <a:rPr lang="pl-PL" sz="1600" dirty="0" smtClean="0"/>
              <a:t>Franciszkiem </a:t>
            </a:r>
            <a:r>
              <a:rPr lang="pl-PL" sz="1600" dirty="0"/>
              <a:t>Piotrowskim </a:t>
            </a:r>
            <a:r>
              <a:rPr lang="pl-PL" sz="1600" dirty="0" smtClean="0"/>
              <a:t>zbiec z </a:t>
            </a:r>
            <a:r>
              <a:rPr lang="pl-PL" sz="1600" dirty="0"/>
              <a:t>twierdzy. Pomocy udzielił zbiegom pewien morawski proboszcz, który </a:t>
            </a:r>
            <a:r>
              <a:rPr lang="pl-PL" sz="1600" dirty="0" smtClean="0"/>
              <a:t>dowiedziawszy </a:t>
            </a:r>
            <a:r>
              <a:rPr lang="pl-PL" sz="1600" dirty="0"/>
              <a:t>się, że podróżni są polskimi powstańcami, ukrył ich na strychu, a po mszy św. i </a:t>
            </a:r>
            <a:r>
              <a:rPr lang="pl-PL" sz="1600" dirty="0" smtClean="0"/>
              <a:t>śniadaniu </a:t>
            </a:r>
            <a:r>
              <a:rPr lang="pl-PL" sz="1600" dirty="0"/>
              <a:t>wyprawił ich w dalszą drogę. </a:t>
            </a:r>
          </a:p>
          <a:p>
            <a:pPr algn="just"/>
            <a:r>
              <a:rPr lang="pl-PL" sz="1600" dirty="0"/>
              <a:t>Młodzi bohaterowie ze łzami w oczach podziękowali </a:t>
            </a:r>
            <a:r>
              <a:rPr lang="pl-PL" sz="1600" dirty="0" smtClean="0"/>
              <a:t>szlachetnemu </a:t>
            </a:r>
            <a:r>
              <a:rPr lang="pl-PL" sz="1600" dirty="0"/>
              <a:t>kapłanowi</a:t>
            </a:r>
            <a:r>
              <a:rPr lang="pl-PL" sz="1600" dirty="0" smtClean="0"/>
              <a:t>, a przekroczywszy </a:t>
            </a:r>
            <a:r>
              <a:rPr lang="pl-PL" sz="1600" dirty="0"/>
              <a:t>szczęśliwie granicę, poszli w lasy i niebawem złączyli się </a:t>
            </a:r>
            <a:r>
              <a:rPr lang="pl-PL" sz="1600" dirty="0" smtClean="0"/>
              <a:t>z </a:t>
            </a:r>
            <a:r>
              <a:rPr lang="pl-PL" sz="1600" dirty="0"/>
              <a:t>polskimi oddziałami.</a:t>
            </a:r>
          </a:p>
        </p:txBody>
      </p:sp>
      <p:pic>
        <p:nvPicPr>
          <p:cNvPr id="7" name="Obraz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67944" y="339584"/>
            <a:ext cx="4800600" cy="3670300"/>
          </a:xfrm>
          <a:prstGeom prst="rect">
            <a:avLst/>
          </a:prstGeom>
          <a:ln w="38100">
            <a:solidFill>
              <a:schemeClr val="tx2">
                <a:lumMod val="90000"/>
                <a:lumOff val="10000"/>
              </a:schemeClr>
            </a:solidFill>
          </a:ln>
          <a:effectLst>
            <a:innerShdw blurRad="63500" dist="50800" dir="2700000">
              <a:prstClr val="black">
                <a:alpha val="50000"/>
              </a:prstClr>
            </a:innerShdw>
          </a:effectLst>
        </p:spPr>
      </p:pic>
    </p:spTree>
    <p:extLst>
      <p:ext uri="{BB962C8B-B14F-4D97-AF65-F5344CB8AC3E}">
        <p14:creationId xmlns:p14="http://schemas.microsoft.com/office/powerpoint/2010/main" val="239037026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dtytuł 2"/>
          <p:cNvSpPr>
            <a:spLocks noGrp="1"/>
          </p:cNvSpPr>
          <p:nvPr>
            <p:ph type="subTitle" idx="4294967295"/>
          </p:nvPr>
        </p:nvSpPr>
        <p:spPr>
          <a:xfrm>
            <a:off x="372472" y="1196752"/>
            <a:ext cx="3551456" cy="3240360"/>
          </a:xfrm>
          <a:prstGeom prst="rect">
            <a:avLst/>
          </a:prstGeom>
        </p:spPr>
        <p:txBody>
          <a:bodyPr wrap="square" numCol="1" spcCol="180000">
            <a:noAutofit/>
          </a:bodyPr>
          <a:lstStyle/>
          <a:p>
            <a:pPr marL="45720" indent="0" algn="just">
              <a:buNone/>
            </a:pPr>
            <a:r>
              <a:rPr lang="pl-PL" sz="1600" dirty="0"/>
              <a:t>Walka powstańców styczniowych </a:t>
            </a:r>
            <a:r>
              <a:rPr lang="pl-PL" sz="1600" dirty="0" smtClean="0"/>
              <a:t>– pozbawionych regularnego </a:t>
            </a:r>
            <a:r>
              <a:rPr lang="pl-PL" sz="1600" dirty="0"/>
              <a:t>zaopatrzenia w </a:t>
            </a:r>
            <a:r>
              <a:rPr lang="pl-PL" sz="1600" dirty="0" smtClean="0"/>
              <a:t>żywność </a:t>
            </a:r>
            <a:r>
              <a:rPr lang="pl-PL" sz="1600" dirty="0"/>
              <a:t>i broń, bez jednolitego dowództwa </a:t>
            </a:r>
            <a:r>
              <a:rPr lang="pl-PL" sz="1600" dirty="0" smtClean="0"/>
              <a:t>- </a:t>
            </a:r>
            <a:r>
              <a:rPr lang="pl-PL" sz="1600" dirty="0"/>
              <a:t>z potężną siłą armii </a:t>
            </a:r>
            <a:r>
              <a:rPr lang="pl-PL" sz="1600" dirty="0" smtClean="0"/>
              <a:t>rosyjskiej </a:t>
            </a:r>
            <a:r>
              <a:rPr lang="pl-PL" sz="1600" dirty="0"/>
              <a:t>była z </a:t>
            </a:r>
            <a:r>
              <a:rPr lang="pl-PL" sz="1600" dirty="0" smtClean="0"/>
              <a:t>góry </a:t>
            </a:r>
            <a:r>
              <a:rPr lang="pl-PL" sz="1600" dirty="0"/>
              <a:t>skazana na przegraną. Jedynym </a:t>
            </a:r>
            <a:r>
              <a:rPr lang="pl-PL" sz="1600" dirty="0" smtClean="0"/>
              <a:t>atutem powstańców </a:t>
            </a:r>
            <a:r>
              <a:rPr lang="pl-PL" sz="1600" dirty="0"/>
              <a:t>była </a:t>
            </a:r>
            <a:r>
              <a:rPr lang="pl-PL" sz="1600" dirty="0" smtClean="0"/>
              <a:t>bezgraniczna od-waga </a:t>
            </a:r>
            <a:r>
              <a:rPr lang="pl-PL" sz="1600" dirty="0"/>
              <a:t>oraz pogarda wobec śmierci. Takim </a:t>
            </a:r>
            <a:r>
              <a:rPr lang="pl-PL" sz="1600" dirty="0" smtClean="0"/>
              <a:t>bohaterstwem </a:t>
            </a:r>
            <a:r>
              <a:rPr lang="pl-PL" sz="1600" dirty="0"/>
              <a:t>odznaczał się również Adam Chmielowski.</a:t>
            </a:r>
          </a:p>
        </p:txBody>
      </p:sp>
      <p:sp>
        <p:nvSpPr>
          <p:cNvPr id="2" name="Tytuł 1"/>
          <p:cNvSpPr>
            <a:spLocks noGrp="1"/>
          </p:cNvSpPr>
          <p:nvPr>
            <p:ph type="ctrTitle"/>
          </p:nvPr>
        </p:nvSpPr>
        <p:spPr>
          <a:xfrm>
            <a:off x="179512" y="346440"/>
            <a:ext cx="6624736" cy="1498384"/>
          </a:xfrm>
        </p:spPr>
        <p:txBody>
          <a:bodyPr>
            <a:normAutofit/>
          </a:bodyPr>
          <a:lstStyle/>
          <a:p>
            <a:pPr algn="l"/>
            <a:r>
              <a:rPr lang="pl-PL" sz="3200" dirty="0"/>
              <a:t>Wśród </a:t>
            </a:r>
            <a:r>
              <a:rPr lang="pl-PL" sz="3200" dirty="0" smtClean="0"/>
              <a:t>gradu </a:t>
            </a:r>
            <a:r>
              <a:rPr lang="pl-PL" sz="3200" dirty="0"/>
              <a:t>kul moskiewskich</a:t>
            </a:r>
            <a:endParaRPr lang="pl-PL" sz="2800" dirty="0"/>
          </a:p>
        </p:txBody>
      </p:sp>
      <p:sp>
        <p:nvSpPr>
          <p:cNvPr id="5" name="Podtytuł 2"/>
          <p:cNvSpPr txBox="1">
            <a:spLocks/>
          </p:cNvSpPr>
          <p:nvPr/>
        </p:nvSpPr>
        <p:spPr>
          <a:xfrm>
            <a:off x="372472" y="4797152"/>
            <a:ext cx="8432572" cy="1728192"/>
          </a:xfrm>
          <a:prstGeom prst="rect">
            <a:avLst/>
          </a:prstGeom>
        </p:spPr>
        <p:txBody>
          <a:bodyPr vert="horz" lIns="91440" tIns="45720" rIns="91440" bIns="45720" numCol="1" spcCol="180000" rtlCol="0">
            <a:no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just"/>
            <a:r>
              <a:rPr lang="pl-PL" sz="2400" dirty="0" smtClean="0"/>
              <a:t>J</a:t>
            </a:r>
            <a:r>
              <a:rPr lang="pl-PL" sz="1600" dirty="0" smtClean="0"/>
              <a:t>ako </a:t>
            </a:r>
            <a:r>
              <a:rPr lang="pl-PL" sz="1600" dirty="0"/>
              <a:t>mianowany za swe zasługi </a:t>
            </a:r>
            <a:r>
              <a:rPr lang="pl-PL" sz="1600" dirty="0" smtClean="0"/>
              <a:t>podporucznik, </a:t>
            </a:r>
            <a:r>
              <a:rPr lang="pl-PL" sz="1600" dirty="0"/>
              <a:t>stał w czasie bitwy pod </a:t>
            </a:r>
            <a:r>
              <a:rPr lang="pl-PL" sz="1600" dirty="0" err="1"/>
              <a:t>Trojadyną</a:t>
            </a:r>
            <a:r>
              <a:rPr lang="pl-PL" sz="1600" dirty="0"/>
              <a:t> (zdaniem innych pod Mełchowem) obok swego dowódcy wśród gradu kul strzelców fińskich, którzy z zaciekłością strzelali do Adama, z daleka widocznego na białym koniu. Moskale widząc, że kule wystrzelone z karabinów najlepszych strzelców chybiają, doszli do przekonania, iż Adam jest czarownikiem, którego tajemne moce bronią od śmierci.</a:t>
            </a:r>
          </a:p>
        </p:txBody>
      </p:sp>
      <p:pic>
        <p:nvPicPr>
          <p:cNvPr id="8" name="Obraz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67944" y="1023032"/>
            <a:ext cx="4737100" cy="3594100"/>
          </a:xfrm>
          <a:prstGeom prst="rect">
            <a:avLst/>
          </a:prstGeom>
          <a:ln w="38100">
            <a:solidFill>
              <a:schemeClr val="tx2">
                <a:lumMod val="90000"/>
                <a:lumOff val="10000"/>
              </a:schemeClr>
            </a:solidFill>
          </a:ln>
          <a:effectLst>
            <a:innerShdw blurRad="63500" dist="50800" dir="2700000">
              <a:prstClr val="black">
                <a:alpha val="50000"/>
              </a:prstClr>
            </a:innerShdw>
          </a:effectLst>
        </p:spPr>
      </p:pic>
    </p:spTree>
    <p:extLst>
      <p:ext uri="{BB962C8B-B14F-4D97-AF65-F5344CB8AC3E}">
        <p14:creationId xmlns:p14="http://schemas.microsoft.com/office/powerpoint/2010/main" val="201091045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179512" y="346440"/>
            <a:ext cx="3473880" cy="2002440"/>
          </a:xfrm>
        </p:spPr>
        <p:txBody>
          <a:bodyPr>
            <a:normAutofit/>
          </a:bodyPr>
          <a:lstStyle/>
          <a:p>
            <a:pPr algn="l"/>
            <a:r>
              <a:rPr lang="pl-PL" sz="3200" dirty="0"/>
              <a:t>Groźna rana</a:t>
            </a:r>
            <a:endParaRPr lang="pl-PL" sz="2800" dirty="0"/>
          </a:p>
        </p:txBody>
      </p:sp>
      <p:sp>
        <p:nvSpPr>
          <p:cNvPr id="5" name="Podtytuł 2"/>
          <p:cNvSpPr txBox="1">
            <a:spLocks/>
          </p:cNvSpPr>
          <p:nvPr/>
        </p:nvSpPr>
        <p:spPr>
          <a:xfrm>
            <a:off x="475927" y="4293096"/>
            <a:ext cx="8272537" cy="2304256"/>
          </a:xfrm>
          <a:prstGeom prst="rect">
            <a:avLst/>
          </a:prstGeom>
        </p:spPr>
        <p:txBody>
          <a:bodyPr vert="horz" lIns="91440" tIns="45720" rIns="91440" bIns="45720" numCol="1" spcCol="180000" rtlCol="0">
            <a:no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just"/>
            <a:r>
              <a:rPr lang="pl-PL" sz="2800" dirty="0"/>
              <a:t>W</a:t>
            </a:r>
            <a:r>
              <a:rPr lang="pl-PL" sz="1800" dirty="0"/>
              <a:t>ysłany podczas bitwy przez rotmistrza Rzepeckiego do naczelnego dowódcy Adam Chmielowski zaciął konia </a:t>
            </a:r>
            <a:r>
              <a:rPr lang="pl-PL" sz="1800" dirty="0" smtClean="0"/>
              <a:t>i ruszył </a:t>
            </a:r>
            <a:r>
              <a:rPr lang="pl-PL" sz="1800" dirty="0"/>
              <a:t>ścieżką przez dąbrowę, dziwiąc się swemu szczęściu. Nagle las zadrżał od huku pękającego granatu, który spadł tuż przed Adamem, zabijając konia i rozszarpując jeźdźcowi nogę. </a:t>
            </a:r>
            <a:endParaRPr lang="pl-PL" sz="1800" dirty="0" smtClean="0"/>
          </a:p>
          <a:p>
            <a:pPr algn="just"/>
            <a:r>
              <a:rPr lang="pl-PL" sz="1800" dirty="0" smtClean="0"/>
              <a:t>Zagarnięty </a:t>
            </a:r>
            <a:r>
              <a:rPr lang="pl-PL" sz="1800" dirty="0"/>
              <a:t>przez Moskali, wskutek braku należytej pielęgnacji, Adam dostał gangreny i lekarz postanowił </a:t>
            </a:r>
            <a:r>
              <a:rPr lang="pl-PL" sz="1800" dirty="0" smtClean="0"/>
              <a:t>amputować </a:t>
            </a:r>
            <a:r>
              <a:rPr lang="pl-PL" sz="1800" dirty="0"/>
              <a:t>mu nogę.</a:t>
            </a:r>
          </a:p>
        </p:txBody>
      </p:sp>
      <p:pic>
        <p:nvPicPr>
          <p:cNvPr id="7" name="Obraz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26539" y="248031"/>
            <a:ext cx="4749800" cy="3619500"/>
          </a:xfrm>
          <a:prstGeom prst="rect">
            <a:avLst/>
          </a:prstGeom>
          <a:ln w="38100">
            <a:solidFill>
              <a:schemeClr val="tx2">
                <a:lumMod val="90000"/>
                <a:lumOff val="10000"/>
              </a:schemeClr>
            </a:solidFill>
          </a:ln>
          <a:effectLst>
            <a:innerShdw blurRad="63500" dist="50800" dir="2700000">
              <a:prstClr val="black">
                <a:alpha val="50000"/>
              </a:prstClr>
            </a:innerShdw>
          </a:effectLst>
        </p:spPr>
      </p:pic>
    </p:spTree>
    <p:extLst>
      <p:ext uri="{BB962C8B-B14F-4D97-AF65-F5344CB8AC3E}">
        <p14:creationId xmlns:p14="http://schemas.microsoft.com/office/powerpoint/2010/main" val="261926466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dtytuł 2"/>
          <p:cNvSpPr>
            <a:spLocks noGrp="1"/>
          </p:cNvSpPr>
          <p:nvPr>
            <p:ph type="subTitle" idx="4294967295"/>
          </p:nvPr>
        </p:nvSpPr>
        <p:spPr>
          <a:xfrm>
            <a:off x="395536" y="1268760"/>
            <a:ext cx="2592288" cy="2232248"/>
          </a:xfrm>
          <a:prstGeom prst="rect">
            <a:avLst/>
          </a:prstGeom>
        </p:spPr>
        <p:txBody>
          <a:bodyPr wrap="square" numCol="1" spcCol="180000">
            <a:noAutofit/>
          </a:bodyPr>
          <a:lstStyle/>
          <a:p>
            <a:pPr marL="45720" indent="0">
              <a:buNone/>
            </a:pPr>
            <a:r>
              <a:rPr lang="pl-PL" sz="1800" dirty="0"/>
              <a:t>Rannego ułożono na barłogu </a:t>
            </a:r>
            <a:r>
              <a:rPr lang="pl-PL" sz="1800" dirty="0" smtClean="0"/>
              <a:t>  w chłopskiej </a:t>
            </a:r>
            <a:r>
              <a:rPr lang="pl-PL" sz="1800" dirty="0"/>
              <a:t>chacie i w tych </a:t>
            </a:r>
            <a:r>
              <a:rPr lang="pl-PL" sz="1800" dirty="0" smtClean="0"/>
              <a:t>prymitywnych warunkach przy-stąpiono </a:t>
            </a:r>
            <a:r>
              <a:rPr lang="pl-PL" sz="1800" dirty="0"/>
              <a:t>do </a:t>
            </a:r>
            <a:r>
              <a:rPr lang="pl-PL" sz="1800" dirty="0" smtClean="0"/>
              <a:t>koniecznego zabiegu </a:t>
            </a:r>
            <a:r>
              <a:rPr lang="pl-PL" sz="1800" dirty="0"/>
              <a:t>amputacji nogi.</a:t>
            </a:r>
          </a:p>
        </p:txBody>
      </p:sp>
      <p:sp>
        <p:nvSpPr>
          <p:cNvPr id="2" name="Tytuł 1"/>
          <p:cNvSpPr>
            <a:spLocks noGrp="1"/>
          </p:cNvSpPr>
          <p:nvPr>
            <p:ph type="ctrTitle"/>
          </p:nvPr>
        </p:nvSpPr>
        <p:spPr>
          <a:xfrm>
            <a:off x="179512" y="346440"/>
            <a:ext cx="3473880" cy="778304"/>
          </a:xfrm>
        </p:spPr>
        <p:txBody>
          <a:bodyPr>
            <a:normAutofit/>
          </a:bodyPr>
          <a:lstStyle/>
          <a:p>
            <a:pPr algn="l"/>
            <a:r>
              <a:rPr lang="pl-PL" sz="3200" dirty="0"/>
              <a:t>Operacja</a:t>
            </a:r>
            <a:endParaRPr lang="pl-PL" sz="2800" dirty="0"/>
          </a:p>
        </p:txBody>
      </p:sp>
      <p:sp>
        <p:nvSpPr>
          <p:cNvPr id="5" name="Podtytuł 2"/>
          <p:cNvSpPr txBox="1">
            <a:spLocks/>
          </p:cNvSpPr>
          <p:nvPr/>
        </p:nvSpPr>
        <p:spPr>
          <a:xfrm>
            <a:off x="395536" y="4077072"/>
            <a:ext cx="7648755" cy="2232248"/>
          </a:xfrm>
          <a:prstGeom prst="rect">
            <a:avLst/>
          </a:prstGeom>
        </p:spPr>
        <p:txBody>
          <a:bodyPr vert="horz" lIns="91440" tIns="45720" rIns="91440" bIns="45720" numCol="1" spcCol="180000" rtlCol="0">
            <a:no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just"/>
            <a:r>
              <a:rPr lang="pl-PL" sz="2800" dirty="0" smtClean="0"/>
              <a:t>W</a:t>
            </a:r>
            <a:r>
              <a:rPr lang="pl-PL" sz="1800" dirty="0"/>
              <a:t> owym czasie w ambulansach wojskowych nie było środków znieczulających, dlatego operacja musiała się odbywać bez znieczulenia. Adam zgodził się na to; prosił tylko, by mu podano cygaro. </a:t>
            </a:r>
            <a:endParaRPr lang="pl-PL" sz="1800" dirty="0" smtClean="0"/>
          </a:p>
          <a:p>
            <a:pPr algn="just"/>
            <a:r>
              <a:rPr lang="pl-PL" sz="1800" dirty="0" smtClean="0"/>
              <a:t>Bohatersko</a:t>
            </a:r>
            <a:r>
              <a:rPr lang="pl-PL" sz="1800" dirty="0"/>
              <a:t>, </a:t>
            </a:r>
            <a:r>
              <a:rPr lang="pl-PL" sz="1800" dirty="0" smtClean="0"/>
              <a:t>bez </a:t>
            </a:r>
            <a:r>
              <a:rPr lang="pl-PL" sz="1800" dirty="0"/>
              <a:t>jęku zniósł straszliwy ból podczas obcinania nogi, zaciskając zęby i gryząc cygaro. Potęga woli w młodziutkim żołnierzu wzbudziła </a:t>
            </a:r>
            <a:r>
              <a:rPr lang="pl-PL" sz="1800" dirty="0" smtClean="0"/>
              <a:t>powszechny </a:t>
            </a:r>
            <a:r>
              <a:rPr lang="pl-PL" sz="1800" dirty="0"/>
              <a:t>i podziw.</a:t>
            </a:r>
          </a:p>
        </p:txBody>
      </p:sp>
      <p:pic>
        <p:nvPicPr>
          <p:cNvPr id="8" name="Obraz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88439" y="248031"/>
            <a:ext cx="4787900" cy="3644900"/>
          </a:xfrm>
          <a:prstGeom prst="rect">
            <a:avLst/>
          </a:prstGeom>
          <a:ln w="38100">
            <a:solidFill>
              <a:schemeClr val="tx2">
                <a:lumMod val="90000"/>
                <a:lumOff val="10000"/>
              </a:schemeClr>
            </a:solidFill>
          </a:ln>
          <a:effectLst>
            <a:innerShdw blurRad="63500" dist="50800" dir="2700000">
              <a:prstClr val="black">
                <a:alpha val="50000"/>
              </a:prstClr>
            </a:innerShdw>
          </a:effectLst>
        </p:spPr>
      </p:pic>
    </p:spTree>
    <p:extLst>
      <p:ext uri="{BB962C8B-B14F-4D97-AF65-F5344CB8AC3E}">
        <p14:creationId xmlns:p14="http://schemas.microsoft.com/office/powerpoint/2010/main" val="423201291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dtytuł 2"/>
          <p:cNvSpPr>
            <a:spLocks noGrp="1"/>
          </p:cNvSpPr>
          <p:nvPr>
            <p:ph type="subTitle" idx="4294967295"/>
          </p:nvPr>
        </p:nvSpPr>
        <p:spPr>
          <a:xfrm>
            <a:off x="171112" y="1055348"/>
            <a:ext cx="3751460" cy="3619500"/>
          </a:xfrm>
          <a:prstGeom prst="rect">
            <a:avLst/>
          </a:prstGeom>
        </p:spPr>
        <p:txBody>
          <a:bodyPr wrap="square" numCol="1" spcCol="180000">
            <a:noAutofit/>
          </a:bodyPr>
          <a:lstStyle/>
          <a:p>
            <a:pPr marL="45720" indent="0">
              <a:buNone/>
            </a:pPr>
            <a:r>
              <a:rPr lang="pl-PL" sz="1800" dirty="0"/>
              <a:t>Dzięki silnemu organizmowi, a przede wszystkim cudownej Opatrzności Bożej, </a:t>
            </a:r>
            <a:r>
              <a:rPr lang="pl-PL" sz="1800" dirty="0" smtClean="0"/>
              <a:t>przeznaczającej </a:t>
            </a:r>
            <a:r>
              <a:rPr lang="pl-PL" sz="1800" dirty="0"/>
              <a:t>Adama do wyższych celów, noga wyleczyła się do tego stopnia, że można ją było </a:t>
            </a:r>
            <a:r>
              <a:rPr lang="pl-PL" sz="1800" dirty="0" smtClean="0"/>
              <a:t>zastąpić </a:t>
            </a:r>
            <a:r>
              <a:rPr lang="pl-PL" sz="1800" dirty="0"/>
              <a:t>sztuczną protezą. Rodzina i przyjaciele </a:t>
            </a:r>
            <a:r>
              <a:rPr lang="pl-PL" sz="1800" dirty="0" smtClean="0"/>
              <a:t>rozpoczęli </a:t>
            </a:r>
            <a:r>
              <a:rPr lang="pl-PL" sz="1800" dirty="0"/>
              <a:t>starania o zwolnienie Adama ze szpitala, lecz bez rezultatu; Adamowi po wyzdrowieniu groziło więzienie albo zsyłka na Sybir.</a:t>
            </a:r>
          </a:p>
        </p:txBody>
      </p:sp>
      <p:sp>
        <p:nvSpPr>
          <p:cNvPr id="2" name="Tytuł 1"/>
          <p:cNvSpPr>
            <a:spLocks noGrp="1"/>
          </p:cNvSpPr>
          <p:nvPr>
            <p:ph type="ctrTitle"/>
          </p:nvPr>
        </p:nvSpPr>
        <p:spPr>
          <a:xfrm>
            <a:off x="179512" y="346440"/>
            <a:ext cx="8480160" cy="2002440"/>
          </a:xfrm>
        </p:spPr>
        <p:txBody>
          <a:bodyPr>
            <a:normAutofit/>
          </a:bodyPr>
          <a:lstStyle/>
          <a:p>
            <a:pPr algn="l"/>
            <a:r>
              <a:rPr lang="pl-PL" sz="3200" dirty="0"/>
              <a:t>Ucieczka </a:t>
            </a:r>
            <a:r>
              <a:rPr lang="pl-PL" sz="3200" dirty="0" smtClean="0"/>
              <a:t>ze szpitala </a:t>
            </a:r>
            <a:r>
              <a:rPr lang="pl-PL" sz="3200" dirty="0"/>
              <a:t>wojskowego</a:t>
            </a:r>
            <a:endParaRPr lang="pl-PL" sz="2800" dirty="0"/>
          </a:p>
        </p:txBody>
      </p:sp>
      <p:sp>
        <p:nvSpPr>
          <p:cNvPr id="5" name="Podtytuł 2"/>
          <p:cNvSpPr txBox="1">
            <a:spLocks/>
          </p:cNvSpPr>
          <p:nvPr/>
        </p:nvSpPr>
        <p:spPr>
          <a:xfrm>
            <a:off x="171112" y="4653136"/>
            <a:ext cx="8488560" cy="2016224"/>
          </a:xfrm>
          <a:prstGeom prst="rect">
            <a:avLst/>
          </a:prstGeom>
        </p:spPr>
        <p:txBody>
          <a:bodyPr vert="horz" lIns="91440" tIns="45720" rIns="91440" bIns="45720" numCol="1" spcCol="180000" rtlCol="0">
            <a:no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just"/>
            <a:r>
              <a:rPr lang="pl-PL" sz="2400" dirty="0" smtClean="0"/>
              <a:t>P</a:t>
            </a:r>
            <a:r>
              <a:rPr lang="pl-PL" sz="1600" dirty="0" smtClean="0"/>
              <a:t>o </a:t>
            </a:r>
            <a:r>
              <a:rPr lang="pl-PL" sz="1600" dirty="0"/>
              <a:t>wyczerpaniu legalnych </a:t>
            </a:r>
            <a:r>
              <a:rPr lang="pl-PL" sz="1600" dirty="0" smtClean="0"/>
              <a:t>dróg, </a:t>
            </a:r>
            <a:r>
              <a:rPr lang="pl-PL" sz="1600" dirty="0"/>
              <a:t>krewni przekupili straż szpitalną i kiedy zmarł jeden z pacjentów, zamiast jego zwłok włożono do trumny Adama. W ten sposób wyniesiony poza obręb murów szpitalnych, został odwieziony do pewnego dworu, </a:t>
            </a:r>
            <a:r>
              <a:rPr lang="pl-PL" sz="1600" dirty="0" smtClean="0"/>
              <a:t>     a </a:t>
            </a:r>
            <a:r>
              <a:rPr lang="pl-PL" sz="1600" dirty="0"/>
              <a:t>stamtąd wyjechał za granicę do Paryża, gdzie wykonano mu tak </a:t>
            </a:r>
            <a:r>
              <a:rPr lang="pl-PL" sz="1600" dirty="0" smtClean="0"/>
              <a:t>dobrze dopasowaną </a:t>
            </a:r>
            <a:r>
              <a:rPr lang="pl-PL" sz="1600" dirty="0"/>
              <a:t>protezę, iż w pierwszej chwili trudno było spostrzec, że młody człowiek jest kaleką. </a:t>
            </a:r>
          </a:p>
          <a:p>
            <a:pPr algn="just"/>
            <a:r>
              <a:rPr lang="pl-PL" sz="1600" dirty="0" smtClean="0"/>
              <a:t>Zwiedziwszy </a:t>
            </a:r>
            <a:r>
              <a:rPr lang="pl-PL" sz="1600" dirty="0"/>
              <a:t>Paryż i prawdopodobnie Londyn, Adam wyjechał do Gandawy i </a:t>
            </a:r>
            <a:r>
              <a:rPr lang="pl-PL" sz="1600" dirty="0" smtClean="0"/>
              <a:t>za-pisał </a:t>
            </a:r>
            <a:r>
              <a:rPr lang="pl-PL" sz="1600" dirty="0"/>
              <a:t>się do tamtejszej Akademii Technicznej.</a:t>
            </a:r>
          </a:p>
        </p:txBody>
      </p:sp>
      <p:pic>
        <p:nvPicPr>
          <p:cNvPr id="7" name="Obraz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67944" y="1044492"/>
            <a:ext cx="4737100" cy="3619500"/>
          </a:xfrm>
          <a:prstGeom prst="rect">
            <a:avLst/>
          </a:prstGeom>
          <a:ln w="38100">
            <a:solidFill>
              <a:schemeClr val="tx2">
                <a:lumMod val="90000"/>
                <a:lumOff val="10000"/>
              </a:schemeClr>
            </a:solidFill>
          </a:ln>
          <a:effectLst>
            <a:innerShdw blurRad="63500" dist="50800" dir="2700000">
              <a:prstClr val="black">
                <a:alpha val="50000"/>
              </a:prstClr>
            </a:innerShdw>
          </a:effectLst>
        </p:spPr>
      </p:pic>
    </p:spTree>
    <p:extLst>
      <p:ext uri="{BB962C8B-B14F-4D97-AF65-F5344CB8AC3E}">
        <p14:creationId xmlns:p14="http://schemas.microsoft.com/office/powerpoint/2010/main" val="174531475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dtytuł 2"/>
          <p:cNvSpPr>
            <a:spLocks noGrp="1"/>
          </p:cNvSpPr>
          <p:nvPr>
            <p:ph type="subTitle" idx="4294967295"/>
          </p:nvPr>
        </p:nvSpPr>
        <p:spPr>
          <a:xfrm>
            <a:off x="260268" y="1634066"/>
            <a:ext cx="3312368" cy="2725772"/>
          </a:xfrm>
          <a:prstGeom prst="rect">
            <a:avLst/>
          </a:prstGeom>
        </p:spPr>
        <p:txBody>
          <a:bodyPr wrap="square" numCol="1" spcCol="180000">
            <a:noAutofit/>
          </a:bodyPr>
          <a:lstStyle/>
          <a:p>
            <a:pPr marL="45720" indent="0">
              <a:buNone/>
            </a:pPr>
            <a:r>
              <a:rPr lang="pl-PL" sz="1800" dirty="0"/>
              <a:t>Studia techniczne nie zadowoliły Adama. Ogarnięty tęsknotą za </a:t>
            </a:r>
            <a:r>
              <a:rPr lang="pl-PL" sz="1800" dirty="0" smtClean="0"/>
              <a:t>wyższymi </a:t>
            </a:r>
            <a:r>
              <a:rPr lang="pl-PL" sz="1800" dirty="0"/>
              <a:t>ideałami po dwóch latach nauki opuszcza szkołę </a:t>
            </a:r>
            <a:r>
              <a:rPr lang="pl-PL" sz="1800" dirty="0" smtClean="0"/>
              <a:t>gandawską     </a:t>
            </a:r>
            <a:r>
              <a:rPr lang="pl-PL" sz="1800" dirty="0"/>
              <a:t>i </a:t>
            </a:r>
            <a:r>
              <a:rPr lang="pl-PL" sz="1800" dirty="0" smtClean="0"/>
              <a:t>zapisuje </a:t>
            </a:r>
            <a:r>
              <a:rPr lang="pl-PL" sz="1800" dirty="0"/>
              <a:t>się do Akademii Malarskiej w Monachium, postanawiając zostać artystą.</a:t>
            </a:r>
          </a:p>
        </p:txBody>
      </p:sp>
      <p:sp>
        <p:nvSpPr>
          <p:cNvPr id="2" name="Tytuł 1"/>
          <p:cNvSpPr>
            <a:spLocks noGrp="1"/>
          </p:cNvSpPr>
          <p:nvPr>
            <p:ph type="ctrTitle"/>
          </p:nvPr>
        </p:nvSpPr>
        <p:spPr>
          <a:xfrm>
            <a:off x="179512" y="346440"/>
            <a:ext cx="3473880" cy="1354368"/>
          </a:xfrm>
        </p:spPr>
        <p:txBody>
          <a:bodyPr>
            <a:normAutofit/>
          </a:bodyPr>
          <a:lstStyle/>
          <a:p>
            <a:pPr algn="l"/>
            <a:r>
              <a:rPr lang="pl-PL" sz="3200" dirty="0"/>
              <a:t>W </a:t>
            </a:r>
            <a:r>
              <a:rPr lang="pl-PL" sz="3200" dirty="0" smtClean="0"/>
              <a:t>służbie</a:t>
            </a:r>
            <a:br>
              <a:rPr lang="pl-PL" sz="3200" dirty="0" smtClean="0"/>
            </a:br>
            <a:r>
              <a:rPr lang="pl-PL" sz="3200" dirty="0" smtClean="0"/>
              <a:t>sztuki</a:t>
            </a:r>
            <a:endParaRPr lang="pl-PL" sz="2800" dirty="0"/>
          </a:p>
        </p:txBody>
      </p:sp>
      <p:sp>
        <p:nvSpPr>
          <p:cNvPr id="5" name="Podtytuł 2"/>
          <p:cNvSpPr txBox="1">
            <a:spLocks/>
          </p:cNvSpPr>
          <p:nvPr/>
        </p:nvSpPr>
        <p:spPr>
          <a:xfrm>
            <a:off x="260268" y="4293096"/>
            <a:ext cx="8258455" cy="2304256"/>
          </a:xfrm>
          <a:prstGeom prst="rect">
            <a:avLst/>
          </a:prstGeom>
        </p:spPr>
        <p:txBody>
          <a:bodyPr vert="horz" lIns="91440" tIns="45720" rIns="91440" bIns="45720" numCol="1" spcCol="180000" rtlCol="0">
            <a:no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just"/>
            <a:r>
              <a:rPr lang="pl-PL" sz="2400" dirty="0" smtClean="0"/>
              <a:t>P</a:t>
            </a:r>
            <a:r>
              <a:rPr lang="pl-PL" sz="1600" dirty="0" smtClean="0"/>
              <a:t>raca </a:t>
            </a:r>
            <a:r>
              <a:rPr lang="pl-PL" sz="1600" dirty="0"/>
              <a:t>w Monachium nie była łatwa, o czym świadczą listy do Lucjana Siemieńskiego, które Adam Chmielowski pisał stamtąd do swego starszego przyjaciela i opiekuna. Adam musiał tam borykać się z trudnościami materialnymi i artystycznymi. Obdarzony silną wolą przezwyciężył jednak wszelkie przeszkody, stworzył sobie indywidualny pogląd na </a:t>
            </a:r>
            <a:r>
              <a:rPr lang="pl-PL" sz="1600" dirty="0" smtClean="0"/>
              <a:t>zadanie sztuki </a:t>
            </a:r>
            <a:r>
              <a:rPr lang="pl-PL" sz="1600" dirty="0"/>
              <a:t>i dzięki temu nie uległ sugestiom nowych poglądów; zajął samodzielne stanowiska wobec tytanicznego malarza Jana Matejki i zyskał sobie taki </a:t>
            </a:r>
            <a:r>
              <a:rPr lang="pl-PL" sz="1600" dirty="0" smtClean="0"/>
              <a:t>szacunek </a:t>
            </a:r>
            <a:r>
              <a:rPr lang="pl-PL" sz="1600" dirty="0"/>
              <a:t>w Monachium, że sam regent bawarski zainteresował się oryginalną postacią polskiego artysty, składając mu wizytę w jego pracowni.</a:t>
            </a:r>
          </a:p>
        </p:txBody>
      </p:sp>
      <p:pic>
        <p:nvPicPr>
          <p:cNvPr id="8" name="Obraz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56223" y="260731"/>
            <a:ext cx="4762500" cy="3644900"/>
          </a:xfrm>
          <a:prstGeom prst="rect">
            <a:avLst/>
          </a:prstGeom>
          <a:ln w="38100">
            <a:solidFill>
              <a:schemeClr val="tx2">
                <a:lumMod val="90000"/>
                <a:lumOff val="10000"/>
              </a:schemeClr>
            </a:solidFill>
          </a:ln>
          <a:effectLst>
            <a:innerShdw blurRad="63500" dist="50800" dir="2700000">
              <a:prstClr val="black">
                <a:alpha val="50000"/>
              </a:prstClr>
            </a:innerShdw>
          </a:effectLst>
        </p:spPr>
      </p:pic>
    </p:spTree>
    <p:extLst>
      <p:ext uri="{BB962C8B-B14F-4D97-AF65-F5344CB8AC3E}">
        <p14:creationId xmlns:p14="http://schemas.microsoft.com/office/powerpoint/2010/main" val="103378376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179512" y="346440"/>
            <a:ext cx="3473880" cy="1354368"/>
          </a:xfrm>
        </p:spPr>
        <p:txBody>
          <a:bodyPr>
            <a:normAutofit fontScale="90000"/>
          </a:bodyPr>
          <a:lstStyle/>
          <a:p>
            <a:pPr algn="l"/>
            <a:r>
              <a:rPr lang="pl-PL" sz="3200" dirty="0"/>
              <a:t>W nowicjacie </a:t>
            </a:r>
            <a:r>
              <a:rPr lang="pl-PL" sz="3200" dirty="0" smtClean="0"/>
              <a:t/>
            </a:r>
            <a:br>
              <a:rPr lang="pl-PL" sz="3200" dirty="0" smtClean="0"/>
            </a:br>
            <a:r>
              <a:rPr lang="pl-PL" sz="3200" dirty="0" smtClean="0"/>
              <a:t>oo</a:t>
            </a:r>
            <a:r>
              <a:rPr lang="pl-PL" sz="3200" dirty="0"/>
              <a:t>. Jezuitów </a:t>
            </a:r>
            <a:r>
              <a:rPr lang="pl-PL" sz="3200" dirty="0" smtClean="0"/>
              <a:t/>
            </a:r>
            <a:br>
              <a:rPr lang="pl-PL" sz="3200" dirty="0" smtClean="0"/>
            </a:br>
            <a:r>
              <a:rPr lang="pl-PL" sz="3200" dirty="0" smtClean="0"/>
              <a:t>w </a:t>
            </a:r>
            <a:r>
              <a:rPr lang="pl-PL" sz="3200" dirty="0"/>
              <a:t>Nowej Wsi</a:t>
            </a:r>
            <a:endParaRPr lang="pl-PL" sz="2800" dirty="0"/>
          </a:p>
        </p:txBody>
      </p:sp>
      <p:sp>
        <p:nvSpPr>
          <p:cNvPr id="5" name="Podtytuł 2"/>
          <p:cNvSpPr txBox="1">
            <a:spLocks/>
          </p:cNvSpPr>
          <p:nvPr/>
        </p:nvSpPr>
        <p:spPr>
          <a:xfrm>
            <a:off x="403920" y="4293096"/>
            <a:ext cx="8106954" cy="2232248"/>
          </a:xfrm>
          <a:prstGeom prst="rect">
            <a:avLst/>
          </a:prstGeom>
        </p:spPr>
        <p:txBody>
          <a:bodyPr vert="horz" lIns="91440" tIns="45720" rIns="91440" bIns="45720" numCol="1" spcCol="180000" rtlCol="0">
            <a:no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just"/>
            <a:r>
              <a:rPr lang="pl-PL" sz="2400" dirty="0"/>
              <a:t>P</a:t>
            </a:r>
            <a:r>
              <a:rPr lang="pl-PL" sz="1600" dirty="0"/>
              <a:t>o studiach w </a:t>
            </a:r>
            <a:r>
              <a:rPr lang="pl-PL" sz="1600" dirty="0" smtClean="0"/>
              <a:t>Monachium </a:t>
            </a:r>
            <a:r>
              <a:rPr lang="pl-PL" sz="1600" dirty="0"/>
              <a:t>Adam </a:t>
            </a:r>
            <a:r>
              <a:rPr lang="pl-PL" sz="1600" dirty="0" smtClean="0"/>
              <a:t>Chmielowski wraca </a:t>
            </a:r>
            <a:r>
              <a:rPr lang="pl-PL" sz="1600" dirty="0"/>
              <a:t>do kraju. Zatrzymuje się na krótko w Krakowie, potem przenosi </a:t>
            </a:r>
            <a:r>
              <a:rPr lang="pl-PL" sz="1600" dirty="0" smtClean="0"/>
              <a:t>się </a:t>
            </a:r>
            <a:r>
              <a:rPr lang="pl-PL" sz="1600" dirty="0"/>
              <a:t>do Warszawy, następnie </a:t>
            </a:r>
            <a:r>
              <a:rPr lang="pl-PL" sz="1600" dirty="0" smtClean="0"/>
              <a:t>wyjeżdża </a:t>
            </a:r>
            <a:r>
              <a:rPr lang="pl-PL" sz="1600" dirty="0"/>
              <a:t>do Lwowa</a:t>
            </a:r>
            <a:r>
              <a:rPr lang="pl-PL" sz="1600" dirty="0" smtClean="0"/>
              <a:t>.</a:t>
            </a:r>
          </a:p>
          <a:p>
            <a:pPr algn="just"/>
            <a:r>
              <a:rPr lang="pl-PL" sz="1600" dirty="0" smtClean="0"/>
              <a:t> </a:t>
            </a:r>
            <a:r>
              <a:rPr lang="pl-PL" sz="1600" dirty="0"/>
              <a:t>Zdecydował się uprawiać malarstwo religijne, toteż postanawia wstąpić do zakonu oo. Jezuitów w przekonaniu, że jako zakonnik łatwiej znajdzie natchnienie.</a:t>
            </a:r>
          </a:p>
          <a:p>
            <a:pPr algn="just"/>
            <a:r>
              <a:rPr lang="pl-PL" sz="1600" dirty="0"/>
              <a:t>Rozpoczyna więc nowicjat w Nowej Wsi. Widok wybitnego artysty i zasłużonego powstańca, przystępującego pobożnie do Komunii św., wywierał na młodzieży </a:t>
            </a:r>
            <a:r>
              <a:rPr lang="pl-PL" sz="1600" dirty="0" smtClean="0"/>
              <a:t>za-konnej </a:t>
            </a:r>
            <a:r>
              <a:rPr lang="pl-PL" sz="1600" dirty="0"/>
              <a:t>wielkie wrażenie.</a:t>
            </a:r>
          </a:p>
        </p:txBody>
      </p:sp>
      <p:pic>
        <p:nvPicPr>
          <p:cNvPr id="7" name="Obraz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83274" y="260731"/>
            <a:ext cx="4927600" cy="3746500"/>
          </a:xfrm>
          <a:prstGeom prst="rect">
            <a:avLst/>
          </a:prstGeom>
          <a:ln w="38100">
            <a:solidFill>
              <a:schemeClr val="tx2">
                <a:lumMod val="90000"/>
                <a:lumOff val="10000"/>
              </a:schemeClr>
            </a:solidFill>
          </a:ln>
          <a:effectLst>
            <a:innerShdw blurRad="63500" dist="50800" dir="2700000">
              <a:prstClr val="black">
                <a:alpha val="50000"/>
              </a:prstClr>
            </a:innerShdw>
          </a:effectLst>
        </p:spPr>
      </p:pic>
    </p:spTree>
    <p:extLst>
      <p:ext uri="{BB962C8B-B14F-4D97-AF65-F5344CB8AC3E}">
        <p14:creationId xmlns:p14="http://schemas.microsoft.com/office/powerpoint/2010/main" val="43393685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dtytuł 2"/>
          <p:cNvSpPr>
            <a:spLocks noGrp="1"/>
          </p:cNvSpPr>
          <p:nvPr>
            <p:ph type="subTitle" idx="4294967295"/>
          </p:nvPr>
        </p:nvSpPr>
        <p:spPr>
          <a:xfrm>
            <a:off x="251520" y="1412776"/>
            <a:ext cx="3240360" cy="4536505"/>
          </a:xfrm>
          <a:prstGeom prst="rect">
            <a:avLst/>
          </a:prstGeom>
        </p:spPr>
        <p:txBody>
          <a:bodyPr wrap="square" numCol="1" spcCol="180000">
            <a:noAutofit/>
          </a:bodyPr>
          <a:lstStyle/>
          <a:p>
            <a:pPr marL="45720" indent="0" algn="just">
              <a:buNone/>
            </a:pPr>
            <a:r>
              <a:rPr lang="pl-PL" sz="1600" dirty="0"/>
              <a:t>W niedługim czasie po wstąpieniu do nowicjatu okazało się, że nie było woli Bożej, aby Adam pracował w zakonie św. Ignacego. Walki wewnętrzne, </a:t>
            </a:r>
            <a:r>
              <a:rPr lang="pl-PL" sz="1600" dirty="0" smtClean="0"/>
              <a:t>wątpliwości   </a:t>
            </a:r>
            <a:r>
              <a:rPr lang="pl-PL" sz="1600" dirty="0"/>
              <a:t>i </a:t>
            </a:r>
            <a:r>
              <a:rPr lang="pl-PL" sz="1600" dirty="0" smtClean="0"/>
              <a:t>wyrzuty </a:t>
            </a:r>
            <a:r>
              <a:rPr lang="pl-PL" sz="1600" dirty="0"/>
              <a:t>sumienia z dnia na dzień </a:t>
            </a:r>
            <a:r>
              <a:rPr lang="pl-PL" sz="1600" dirty="0" smtClean="0"/>
              <a:t>przybierały </a:t>
            </a:r>
            <a:r>
              <a:rPr lang="pl-PL" sz="1600" dirty="0"/>
              <a:t>na sile do tego stopnia, że Adam zupełnie odsunął się od </a:t>
            </a:r>
            <a:r>
              <a:rPr lang="pl-PL" sz="1600" dirty="0" err="1"/>
              <a:t>współnowicjuszy</a:t>
            </a:r>
            <a:r>
              <a:rPr lang="pl-PL" sz="1600" dirty="0" smtClean="0"/>
              <a:t>, spędzając </a:t>
            </a:r>
            <a:r>
              <a:rPr lang="pl-PL" sz="1600" dirty="0"/>
              <a:t>długie godziny w głębokiej zadumie. Przełożeni usiłowali zaradzić tym trudnościom, ale gdy wszelkie wysiłki, podejmowane, by przywrócić </a:t>
            </a:r>
            <a:r>
              <a:rPr lang="pl-PL" sz="1600" dirty="0" err="1" smtClean="0"/>
              <a:t>Chmielows</a:t>
            </a:r>
            <a:r>
              <a:rPr lang="pl-PL" sz="1600" dirty="0" smtClean="0"/>
              <a:t>-kiego </a:t>
            </a:r>
            <a:r>
              <a:rPr lang="pl-PL" sz="1600" dirty="0"/>
              <a:t>do normalnego stanu, okazały się </a:t>
            </a:r>
            <a:r>
              <a:rPr lang="pl-PL" sz="1600" dirty="0" smtClean="0"/>
              <a:t>daremne</a:t>
            </a:r>
            <a:r>
              <a:rPr lang="pl-PL" sz="1600" dirty="0"/>
              <a:t>, poradzili mu opuścić nowicjat.</a:t>
            </a:r>
          </a:p>
        </p:txBody>
      </p:sp>
      <p:sp>
        <p:nvSpPr>
          <p:cNvPr id="2" name="Tytuł 1"/>
          <p:cNvSpPr>
            <a:spLocks noGrp="1"/>
          </p:cNvSpPr>
          <p:nvPr>
            <p:ph type="ctrTitle"/>
          </p:nvPr>
        </p:nvSpPr>
        <p:spPr>
          <a:xfrm>
            <a:off x="179512" y="346440"/>
            <a:ext cx="3473880" cy="994328"/>
          </a:xfrm>
        </p:spPr>
        <p:txBody>
          <a:bodyPr>
            <a:normAutofit/>
          </a:bodyPr>
          <a:lstStyle/>
          <a:p>
            <a:pPr algn="l"/>
            <a:r>
              <a:rPr lang="pl-PL" sz="3200" dirty="0"/>
              <a:t>W </a:t>
            </a:r>
            <a:r>
              <a:rPr lang="pl-PL" sz="3200" dirty="0" err="1"/>
              <a:t>Kudryńcach</a:t>
            </a:r>
            <a:endParaRPr lang="pl-PL" sz="2800" dirty="0"/>
          </a:p>
        </p:txBody>
      </p:sp>
      <p:sp>
        <p:nvSpPr>
          <p:cNvPr id="5" name="Podtytuł 2"/>
          <p:cNvSpPr txBox="1">
            <a:spLocks/>
          </p:cNvSpPr>
          <p:nvPr/>
        </p:nvSpPr>
        <p:spPr>
          <a:xfrm>
            <a:off x="3744148" y="4149081"/>
            <a:ext cx="4910584" cy="1800200"/>
          </a:xfrm>
          <a:prstGeom prst="rect">
            <a:avLst/>
          </a:prstGeom>
        </p:spPr>
        <p:txBody>
          <a:bodyPr vert="horz" lIns="91440" tIns="45720" rIns="91440" bIns="45720" numCol="1" spcCol="180000" rtlCol="0">
            <a:no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just"/>
            <a:r>
              <a:rPr lang="pl-PL" sz="2400" dirty="0" smtClean="0"/>
              <a:t>P</a:t>
            </a:r>
            <a:r>
              <a:rPr lang="pl-PL" sz="1600" dirty="0" smtClean="0"/>
              <a:t>o </a:t>
            </a:r>
            <a:r>
              <a:rPr lang="pl-PL" sz="1600" dirty="0"/>
              <a:t>kilku miesiącach Adam wyjechał do dworu w </a:t>
            </a:r>
            <a:r>
              <a:rPr lang="pl-PL" sz="1600" dirty="0" err="1"/>
              <a:t>Kudryńcach</a:t>
            </a:r>
            <a:r>
              <a:rPr lang="pl-PL" sz="1600" dirty="0"/>
              <a:t>, niedaleko Kamieńca Podolskiego, gdzie gospodarzył jego brat Stanisław. </a:t>
            </a:r>
            <a:endParaRPr lang="pl-PL" sz="1600" dirty="0" smtClean="0"/>
          </a:p>
          <a:p>
            <a:pPr algn="just"/>
            <a:r>
              <a:rPr lang="pl-PL" sz="1600" dirty="0" smtClean="0"/>
              <a:t>W </a:t>
            </a:r>
            <a:r>
              <a:rPr lang="pl-PL" sz="1600" dirty="0"/>
              <a:t>wiejskiej ciszy Adam wrócił do sił witalnych i niebawem zaczął na nowo brać udział </a:t>
            </a:r>
            <a:r>
              <a:rPr lang="pl-PL" sz="1600" dirty="0" smtClean="0"/>
              <a:t> z </a:t>
            </a:r>
            <a:r>
              <a:rPr lang="pl-PL" sz="1600" dirty="0"/>
              <a:t>życiu towarzyskim.</a:t>
            </a:r>
          </a:p>
        </p:txBody>
      </p:sp>
      <p:pic>
        <p:nvPicPr>
          <p:cNvPr id="8" name="Obraz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52532" y="260731"/>
            <a:ext cx="4902200" cy="3733800"/>
          </a:xfrm>
          <a:prstGeom prst="rect">
            <a:avLst/>
          </a:prstGeom>
          <a:ln w="38100">
            <a:solidFill>
              <a:schemeClr val="tx2">
                <a:lumMod val="90000"/>
                <a:lumOff val="10000"/>
              </a:schemeClr>
            </a:solidFill>
          </a:ln>
          <a:effectLst>
            <a:innerShdw blurRad="63500" dist="50800" dir="2700000">
              <a:prstClr val="black">
                <a:alpha val="50000"/>
              </a:prstClr>
            </a:innerShdw>
          </a:effectLst>
        </p:spPr>
      </p:pic>
    </p:spTree>
    <p:extLst>
      <p:ext uri="{BB962C8B-B14F-4D97-AF65-F5344CB8AC3E}">
        <p14:creationId xmlns:p14="http://schemas.microsoft.com/office/powerpoint/2010/main" val="354345498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dtytuł 2"/>
          <p:cNvSpPr>
            <a:spLocks noGrp="1"/>
          </p:cNvSpPr>
          <p:nvPr>
            <p:ph type="subTitle" idx="4294967295"/>
          </p:nvPr>
        </p:nvSpPr>
        <p:spPr>
          <a:xfrm>
            <a:off x="179512" y="1844824"/>
            <a:ext cx="3446926" cy="4680520"/>
          </a:xfrm>
          <a:prstGeom prst="rect">
            <a:avLst/>
          </a:prstGeom>
        </p:spPr>
        <p:txBody>
          <a:bodyPr wrap="square" numCol="1" spcCol="180000">
            <a:noAutofit/>
          </a:bodyPr>
          <a:lstStyle/>
          <a:p>
            <a:pPr marL="45720" indent="0" algn="just">
              <a:buNone/>
            </a:pPr>
            <a:r>
              <a:rPr lang="pl-PL" sz="1500" dirty="0"/>
              <a:t>Zrozumiawszy, że </a:t>
            </a:r>
            <a:r>
              <a:rPr lang="pl-PL" sz="1500" dirty="0" smtClean="0"/>
              <a:t>droga życia </a:t>
            </a:r>
            <a:r>
              <a:rPr lang="pl-PL" sz="1500" dirty="0"/>
              <a:t>doskonałego, </a:t>
            </a:r>
            <a:r>
              <a:rPr lang="pl-PL" sz="1500" dirty="0" smtClean="0"/>
              <a:t>zgodna </a:t>
            </a:r>
            <a:r>
              <a:rPr lang="pl-PL" sz="1500" dirty="0"/>
              <a:t>z regułą św. Ignacego, nie jest mu przez Boga przeznaczona, Adam zaczął </a:t>
            </a:r>
            <a:r>
              <a:rPr lang="pl-PL" sz="1500" dirty="0" smtClean="0"/>
              <a:t>zastanawiać </a:t>
            </a:r>
            <a:r>
              <a:rPr lang="pl-PL" sz="1500" dirty="0"/>
              <a:t>się nad postacią i zasadami życia św. Franciszka z Asyżu. W dziejach tego świętego fascynowała go przede wszystkim pokora i </a:t>
            </a:r>
            <a:r>
              <a:rPr lang="pl-PL" sz="1500" dirty="0" smtClean="0"/>
              <a:t>prawdziwa </a:t>
            </a:r>
            <a:r>
              <a:rPr lang="pl-PL" sz="1500" dirty="0"/>
              <a:t>miłość do ubogich. Patrząc od wielu lat na polski lud, uczciwy, o dobrym sercu lecz </a:t>
            </a:r>
            <a:r>
              <a:rPr lang="pl-PL" sz="1500" dirty="0" smtClean="0"/>
              <a:t>zacofany</a:t>
            </a:r>
            <a:r>
              <a:rPr lang="pl-PL" sz="1500" dirty="0"/>
              <a:t>, Adam Chmielowski postanowił </a:t>
            </a:r>
            <a:r>
              <a:rPr lang="pl-PL" sz="1500" dirty="0" smtClean="0"/>
              <a:t>po-święcić </a:t>
            </a:r>
            <a:r>
              <a:rPr lang="pl-PL" sz="1500" dirty="0"/>
              <a:t>się oświacie tego ludu i </a:t>
            </a:r>
            <a:r>
              <a:rPr lang="pl-PL" sz="1500" dirty="0" smtClean="0"/>
              <a:t>zorganizować </a:t>
            </a:r>
            <a:r>
              <a:rPr lang="pl-PL" sz="1500" dirty="0"/>
              <a:t>koła III zakonu św. Franciszka, którym </a:t>
            </a:r>
            <a:r>
              <a:rPr lang="pl-PL" sz="1500" dirty="0" smtClean="0"/>
              <a:t>to </a:t>
            </a:r>
            <a:r>
              <a:rPr lang="pl-PL" sz="1500" dirty="0"/>
              <a:t>zakon wydał się </a:t>
            </a:r>
            <a:r>
              <a:rPr lang="pl-PL" sz="1500" dirty="0" smtClean="0"/>
              <a:t>Adamowi </a:t>
            </a:r>
            <a:r>
              <a:rPr lang="pl-PL" sz="1500" dirty="0"/>
              <a:t>najlepiej </a:t>
            </a:r>
            <a:r>
              <a:rPr lang="pl-PL" sz="1500" dirty="0" smtClean="0"/>
              <a:t>dostosowany </a:t>
            </a:r>
            <a:r>
              <a:rPr lang="pl-PL" sz="1500" dirty="0"/>
              <a:t>do </a:t>
            </a:r>
            <a:r>
              <a:rPr lang="pl-PL" sz="1500" dirty="0" smtClean="0"/>
              <a:t>charakteru </a:t>
            </a:r>
            <a:r>
              <a:rPr lang="pl-PL" sz="1500" dirty="0"/>
              <a:t>polskiego ludu. </a:t>
            </a:r>
            <a:r>
              <a:rPr lang="pl-PL" sz="1500" dirty="0" smtClean="0"/>
              <a:t>Powziąwszy </a:t>
            </a:r>
            <a:r>
              <a:rPr lang="pl-PL" sz="1500" dirty="0"/>
              <a:t>ten </a:t>
            </a:r>
            <a:r>
              <a:rPr lang="pl-PL" sz="1500" dirty="0" smtClean="0"/>
              <a:t>za-miar </a:t>
            </a:r>
            <a:r>
              <a:rPr lang="pl-PL" sz="1500" dirty="0"/>
              <a:t>Adam opuścił gościnny dwór w </a:t>
            </a:r>
            <a:r>
              <a:rPr lang="pl-PL" sz="1500" dirty="0" err="1" smtClean="0"/>
              <a:t>Kudryńcach</a:t>
            </a:r>
            <a:r>
              <a:rPr lang="pl-PL" sz="1500" dirty="0" smtClean="0"/>
              <a:t> </a:t>
            </a:r>
            <a:r>
              <a:rPr lang="pl-PL" sz="1500" dirty="0"/>
              <a:t>i rozpoczął uciążliwą </a:t>
            </a:r>
            <a:r>
              <a:rPr lang="pl-PL" sz="1500" dirty="0" smtClean="0"/>
              <a:t>wędrówkę </a:t>
            </a:r>
            <a:r>
              <a:rPr lang="pl-PL" sz="1500" dirty="0"/>
              <a:t>po Podolu. </a:t>
            </a:r>
          </a:p>
        </p:txBody>
      </p:sp>
      <p:sp>
        <p:nvSpPr>
          <p:cNvPr id="2" name="Tytuł 1"/>
          <p:cNvSpPr>
            <a:spLocks noGrp="1"/>
          </p:cNvSpPr>
          <p:nvPr>
            <p:ph type="ctrTitle"/>
          </p:nvPr>
        </p:nvSpPr>
        <p:spPr>
          <a:xfrm>
            <a:off x="179512" y="346440"/>
            <a:ext cx="3473880" cy="778304"/>
          </a:xfrm>
        </p:spPr>
        <p:txBody>
          <a:bodyPr>
            <a:normAutofit fontScale="90000"/>
          </a:bodyPr>
          <a:lstStyle/>
          <a:p>
            <a:pPr algn="l"/>
            <a:r>
              <a:rPr lang="pl-PL" sz="3200" dirty="0"/>
              <a:t>Organizacja trzeciego zakonu na Podolu</a:t>
            </a:r>
            <a:endParaRPr lang="pl-PL" sz="2800" dirty="0"/>
          </a:p>
        </p:txBody>
      </p:sp>
      <p:sp>
        <p:nvSpPr>
          <p:cNvPr id="5" name="Podtytuł 2"/>
          <p:cNvSpPr txBox="1">
            <a:spLocks/>
          </p:cNvSpPr>
          <p:nvPr/>
        </p:nvSpPr>
        <p:spPr>
          <a:xfrm>
            <a:off x="3698446" y="4006012"/>
            <a:ext cx="5194034" cy="2851987"/>
          </a:xfrm>
          <a:prstGeom prst="rect">
            <a:avLst/>
          </a:prstGeom>
        </p:spPr>
        <p:txBody>
          <a:bodyPr vert="horz" lIns="91440" tIns="45720" rIns="91440" bIns="45720" numCol="1" spcCol="180000" rtlCol="0">
            <a:no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just"/>
            <a:r>
              <a:rPr lang="pl-PL" sz="2400" dirty="0" smtClean="0"/>
              <a:t>M</a:t>
            </a:r>
            <a:r>
              <a:rPr lang="pl-PL" sz="1500" dirty="0" smtClean="0"/>
              <a:t>imo </a:t>
            </a:r>
            <a:r>
              <a:rPr lang="pl-PL" sz="1500" dirty="0"/>
              <a:t>wielkich trudności z niesłychanym zapałem </a:t>
            </a:r>
            <a:r>
              <a:rPr lang="pl-PL" sz="1500" dirty="0" smtClean="0"/>
              <a:t>objeżdżał </a:t>
            </a:r>
            <a:r>
              <a:rPr lang="pl-PL" sz="1500" dirty="0"/>
              <a:t>parafie, ożywiając stare lub zakładając nowe organizacje </a:t>
            </a:r>
            <a:r>
              <a:rPr lang="pl-PL" sz="1500" dirty="0" err="1"/>
              <a:t>trecjarstwa</a:t>
            </a:r>
            <a:r>
              <a:rPr lang="pl-PL" sz="1500" dirty="0"/>
              <a:t>. </a:t>
            </a:r>
            <a:endParaRPr lang="pl-PL" sz="1500" dirty="0" smtClean="0"/>
          </a:p>
          <a:p>
            <a:pPr algn="just"/>
            <a:r>
              <a:rPr lang="pl-PL" sz="1500" dirty="0" smtClean="0"/>
              <a:t>Chcąc </a:t>
            </a:r>
            <a:r>
              <a:rPr lang="pl-PL" sz="1500" dirty="0"/>
              <a:t>pozyskać księży proboszczów dla </a:t>
            </a:r>
            <a:r>
              <a:rPr lang="pl-PL" sz="1500" dirty="0" smtClean="0"/>
              <a:t>ukochanej </a:t>
            </a:r>
            <a:r>
              <a:rPr lang="pl-PL" sz="1500" dirty="0"/>
              <a:t>idei </a:t>
            </a:r>
            <a:r>
              <a:rPr lang="pl-PL" sz="1500" dirty="0" err="1"/>
              <a:t>trecjarskiej</a:t>
            </a:r>
            <a:r>
              <a:rPr lang="pl-PL" sz="1500" dirty="0"/>
              <a:t> i wynagrodzić im za gościnę, Adam odnawiał w podolskich kościołach stare obrazy lub malował nowe. Niestety, z powodu skromności artysty, który nie podpisywał swych obrazów</a:t>
            </a:r>
            <a:r>
              <a:rPr lang="pl-PL" sz="1500" dirty="0" smtClean="0"/>
              <a:t>, obecnie </a:t>
            </a:r>
            <a:r>
              <a:rPr lang="pl-PL" sz="1500" dirty="0"/>
              <a:t>niepodobna stwierdzić, które obrazy wyszły spod pędzla Brata Alberta.</a:t>
            </a:r>
          </a:p>
        </p:txBody>
      </p:sp>
      <p:pic>
        <p:nvPicPr>
          <p:cNvPr id="7" name="Obraz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98446" y="260731"/>
            <a:ext cx="4914900" cy="3733800"/>
          </a:xfrm>
          <a:prstGeom prst="rect">
            <a:avLst/>
          </a:prstGeom>
          <a:ln w="38100">
            <a:solidFill>
              <a:schemeClr val="tx2">
                <a:lumMod val="90000"/>
                <a:lumOff val="10000"/>
              </a:schemeClr>
            </a:solidFill>
          </a:ln>
          <a:effectLst>
            <a:innerShdw blurRad="63500" dist="50800" dir="2700000">
              <a:prstClr val="black">
                <a:alpha val="50000"/>
              </a:prstClr>
            </a:innerShdw>
          </a:effectLst>
        </p:spPr>
      </p:pic>
    </p:spTree>
    <p:extLst>
      <p:ext uri="{BB962C8B-B14F-4D97-AF65-F5344CB8AC3E}">
        <p14:creationId xmlns:p14="http://schemas.microsoft.com/office/powerpoint/2010/main" val="162874657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dtytuł 2"/>
          <p:cNvSpPr>
            <a:spLocks noGrp="1"/>
          </p:cNvSpPr>
          <p:nvPr>
            <p:ph type="subTitle" idx="4294967295"/>
          </p:nvPr>
        </p:nvSpPr>
        <p:spPr>
          <a:xfrm>
            <a:off x="179512" y="1412776"/>
            <a:ext cx="3446926" cy="2808312"/>
          </a:xfrm>
          <a:prstGeom prst="rect">
            <a:avLst/>
          </a:prstGeom>
        </p:spPr>
        <p:txBody>
          <a:bodyPr wrap="square" numCol="1" spcCol="180000">
            <a:noAutofit/>
          </a:bodyPr>
          <a:lstStyle/>
          <a:p>
            <a:pPr marL="45720" indent="0" algn="just">
              <a:buNone/>
            </a:pPr>
            <a:r>
              <a:rPr lang="pl-PL" sz="1500" dirty="0">
                <a:solidFill>
                  <a:schemeClr val="tx1"/>
                </a:solidFill>
              </a:rPr>
              <a:t>Władze rosyjskie śledziły działalność Adama Chmielowskiego, podejrzewając go o zamiary polityczne i w końcu, </a:t>
            </a:r>
            <a:r>
              <a:rPr lang="pl-PL" sz="1500" dirty="0" smtClean="0">
                <a:solidFill>
                  <a:schemeClr val="tx1"/>
                </a:solidFill>
              </a:rPr>
              <a:t>mimo </a:t>
            </a:r>
            <a:r>
              <a:rPr lang="pl-PL" sz="1500" dirty="0">
                <a:solidFill>
                  <a:schemeClr val="tx1"/>
                </a:solidFill>
              </a:rPr>
              <a:t>że działalność </a:t>
            </a:r>
            <a:r>
              <a:rPr lang="pl-PL" sz="1500" dirty="0" smtClean="0">
                <a:solidFill>
                  <a:schemeClr val="tx1"/>
                </a:solidFill>
              </a:rPr>
              <a:t>byłego </a:t>
            </a:r>
            <a:r>
              <a:rPr lang="pl-PL" sz="1500" dirty="0">
                <a:solidFill>
                  <a:schemeClr val="tx1"/>
                </a:solidFill>
              </a:rPr>
              <a:t>powstańca dotyczyła zagadnień ściśle religijnych, podejrzliwy rząd rosyjski wydał rozkaz, by niewygodny patriota opuścił granice państwa rosyjskiego. Adam Chmielowski opuszcza więc rodzinę i przenosi się na stałe do Krakowa.</a:t>
            </a:r>
          </a:p>
        </p:txBody>
      </p:sp>
      <p:sp>
        <p:nvSpPr>
          <p:cNvPr id="2" name="Tytuł 1"/>
          <p:cNvSpPr>
            <a:spLocks noGrp="1"/>
          </p:cNvSpPr>
          <p:nvPr>
            <p:ph type="ctrTitle"/>
          </p:nvPr>
        </p:nvSpPr>
        <p:spPr>
          <a:xfrm>
            <a:off x="179512" y="202424"/>
            <a:ext cx="3473880" cy="1139386"/>
          </a:xfrm>
        </p:spPr>
        <p:txBody>
          <a:bodyPr>
            <a:normAutofit/>
          </a:bodyPr>
          <a:lstStyle/>
          <a:p>
            <a:pPr algn="l"/>
            <a:r>
              <a:rPr lang="pl-PL" sz="3200" dirty="0"/>
              <a:t>Powrót do Krakowa</a:t>
            </a:r>
            <a:endParaRPr lang="pl-PL" sz="2800" dirty="0"/>
          </a:p>
        </p:txBody>
      </p:sp>
      <p:sp>
        <p:nvSpPr>
          <p:cNvPr id="5" name="Podtytuł 2"/>
          <p:cNvSpPr txBox="1">
            <a:spLocks/>
          </p:cNvSpPr>
          <p:nvPr/>
        </p:nvSpPr>
        <p:spPr>
          <a:xfrm>
            <a:off x="251520" y="4221088"/>
            <a:ext cx="8496944" cy="2520280"/>
          </a:xfrm>
          <a:prstGeom prst="rect">
            <a:avLst/>
          </a:prstGeom>
        </p:spPr>
        <p:txBody>
          <a:bodyPr vert="horz" lIns="91440" tIns="45720" rIns="91440" bIns="45720" numCol="1" spcCol="180000" rtlCol="0">
            <a:no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just"/>
            <a:r>
              <a:rPr lang="pl-PL" sz="1600" dirty="0" smtClean="0"/>
              <a:t>W</a:t>
            </a:r>
            <a:r>
              <a:rPr lang="pl-PL" sz="1600" dirty="0"/>
              <a:t> Krakowie wynajmuje mieszkanie przy ul. Basztowej i obok pracy </a:t>
            </a:r>
            <a:r>
              <a:rPr lang="pl-PL" sz="1600" dirty="0" smtClean="0"/>
              <a:t>artystycznej </a:t>
            </a:r>
            <a:r>
              <a:rPr lang="pl-PL" sz="1600" dirty="0" smtClean="0"/>
              <a:t>w </a:t>
            </a:r>
            <a:r>
              <a:rPr lang="pl-PL" sz="1600" dirty="0" smtClean="0"/>
              <a:t>dalszym </a:t>
            </a:r>
            <a:r>
              <a:rPr lang="pl-PL" sz="1600" dirty="0"/>
              <a:t>ciągu poświęca </a:t>
            </a:r>
            <a:r>
              <a:rPr lang="pl-PL" sz="1600" dirty="0" smtClean="0"/>
              <a:t>się studium nad </a:t>
            </a:r>
            <a:r>
              <a:rPr lang="pl-PL" sz="1600" dirty="0" err="1" smtClean="0"/>
              <a:t>trecjarstwem</a:t>
            </a:r>
            <a:r>
              <a:rPr lang="pl-PL" sz="1600" dirty="0"/>
              <a:t>, wydając w roku 1888 </a:t>
            </a:r>
            <a:r>
              <a:rPr lang="pl-PL" sz="1600" dirty="0" smtClean="0"/>
              <a:t>pożyteczny </a:t>
            </a:r>
            <a:r>
              <a:rPr lang="pl-PL" sz="1600" dirty="0"/>
              <a:t>podręcznik dla </a:t>
            </a:r>
            <a:r>
              <a:rPr lang="pl-PL" sz="1600" dirty="0" err="1"/>
              <a:t>trecjarzy</a:t>
            </a:r>
            <a:r>
              <a:rPr lang="pl-PL" sz="1600" dirty="0"/>
              <a:t>. Podczas pracy nad podręcznikiem mieszka </a:t>
            </a:r>
            <a:r>
              <a:rPr lang="pl-PL" sz="1600" dirty="0" smtClean="0"/>
              <a:t>w </a:t>
            </a:r>
            <a:r>
              <a:rPr lang="pl-PL" sz="1600" dirty="0"/>
              <a:t>klasztorze oo. Kapucynów, korzystając z klasztornej biblioteki i rad miejscowych ojców.</a:t>
            </a:r>
          </a:p>
          <a:p>
            <a:pPr algn="just"/>
            <a:r>
              <a:rPr lang="pl-PL" sz="1600" dirty="0"/>
              <a:t>Przez pewien czas Adam przebywa na Bielanach, malując tam nastrojowe obrazy </a:t>
            </a:r>
            <a:r>
              <a:rPr lang="pl-PL" sz="1600" dirty="0" smtClean="0"/>
              <a:t>z </a:t>
            </a:r>
            <a:r>
              <a:rPr lang="pl-PL" sz="1600" dirty="0" smtClean="0"/>
              <a:t>życia </a:t>
            </a:r>
            <a:r>
              <a:rPr lang="pl-PL" sz="1600" dirty="0"/>
              <a:t>klasztornego. W tym czasie opiekę nad swym mieszkaniem powierza młodocianemu włóczędze Szymkowi, </a:t>
            </a:r>
            <a:r>
              <a:rPr lang="pl-PL" sz="1600" dirty="0" smtClean="0"/>
              <a:t>którego przygarnął. Z </a:t>
            </a:r>
            <a:r>
              <a:rPr lang="pl-PL" sz="1600" dirty="0"/>
              <a:t>czasem podobnych do Szymka biedaków gromadzi w swym mieszkaniu coraz więcej, toteż w końcu pracownia malarska staje </a:t>
            </a:r>
            <a:r>
              <a:rPr lang="pl-PL" sz="1600" dirty="0" smtClean="0"/>
              <a:t>się </a:t>
            </a:r>
            <a:r>
              <a:rPr lang="pl-PL" sz="1600" dirty="0"/>
              <a:t>również przytuliskiem.</a:t>
            </a:r>
          </a:p>
        </p:txBody>
      </p:sp>
      <p:pic>
        <p:nvPicPr>
          <p:cNvPr id="9" name="Obraz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95464" y="248031"/>
            <a:ext cx="4953000" cy="3746500"/>
          </a:xfrm>
          <a:prstGeom prst="rect">
            <a:avLst/>
          </a:prstGeom>
          <a:ln w="38100">
            <a:solidFill>
              <a:schemeClr val="tx2">
                <a:lumMod val="90000"/>
                <a:lumOff val="10000"/>
              </a:schemeClr>
            </a:solidFill>
          </a:ln>
          <a:effectLst>
            <a:innerShdw blurRad="63500" dist="50800" dir="2700000">
              <a:prstClr val="black">
                <a:alpha val="50000"/>
              </a:prstClr>
            </a:innerShdw>
          </a:effectLst>
        </p:spPr>
      </p:pic>
    </p:spTree>
    <p:extLst>
      <p:ext uri="{BB962C8B-B14F-4D97-AF65-F5344CB8AC3E}">
        <p14:creationId xmlns:p14="http://schemas.microsoft.com/office/powerpoint/2010/main" val="342141845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dtytuł 2"/>
          <p:cNvSpPr>
            <a:spLocks noGrp="1"/>
          </p:cNvSpPr>
          <p:nvPr>
            <p:ph type="subTitle" idx="4294967295"/>
          </p:nvPr>
        </p:nvSpPr>
        <p:spPr>
          <a:xfrm>
            <a:off x="179512" y="1700808"/>
            <a:ext cx="3446926" cy="4536504"/>
          </a:xfrm>
          <a:prstGeom prst="rect">
            <a:avLst/>
          </a:prstGeom>
        </p:spPr>
        <p:txBody>
          <a:bodyPr wrap="square" numCol="1" spcCol="180000">
            <a:noAutofit/>
          </a:bodyPr>
          <a:lstStyle/>
          <a:p>
            <a:pPr marL="45720" indent="0" algn="just">
              <a:buNone/>
            </a:pPr>
            <a:r>
              <a:rPr lang="pl-PL" sz="1600" dirty="0">
                <a:solidFill>
                  <a:schemeClr val="tx1"/>
                </a:solidFill>
              </a:rPr>
              <a:t>W Krakowie Adam Chmielowski obraca </a:t>
            </a:r>
            <a:r>
              <a:rPr lang="pl-PL" sz="1600" dirty="0" smtClean="0">
                <a:solidFill>
                  <a:schemeClr val="tx1"/>
                </a:solidFill>
              </a:rPr>
              <a:t>się       </a:t>
            </a:r>
            <a:r>
              <a:rPr lang="pl-PL" sz="1600" dirty="0">
                <a:solidFill>
                  <a:schemeClr val="tx1"/>
                </a:solidFill>
              </a:rPr>
              <a:t>w kręgach znamienitych ludzi, którzy darzą młodego artystę zasłużonym uznaniem i </a:t>
            </a:r>
            <a:r>
              <a:rPr lang="pl-PL" sz="1600" dirty="0" smtClean="0">
                <a:solidFill>
                  <a:schemeClr val="tx1"/>
                </a:solidFill>
              </a:rPr>
              <a:t>przy-jaźnią</a:t>
            </a:r>
            <a:r>
              <a:rPr lang="pl-PL" sz="1600" dirty="0">
                <a:solidFill>
                  <a:schemeClr val="tx1"/>
                </a:solidFill>
              </a:rPr>
              <a:t>. W dalszym ciągu zajmuje się sztuką, lecz nie maluje zbyt dużo, wiele obrazów pozostawia nie wykończonych, wiele niszczy, </a:t>
            </a:r>
            <a:r>
              <a:rPr lang="pl-PL" sz="1600" dirty="0" smtClean="0">
                <a:solidFill>
                  <a:schemeClr val="tx1"/>
                </a:solidFill>
              </a:rPr>
              <a:t>widząc, </a:t>
            </a:r>
            <a:r>
              <a:rPr lang="pl-PL" sz="1600" dirty="0">
                <a:solidFill>
                  <a:schemeClr val="tx1"/>
                </a:solidFill>
              </a:rPr>
              <a:t>jak dalekie są od ideału piękna, który wypiastował w swej duszy. Nikt, nawet on sam nie domyślał się zmian, jakie w jego duszy dokonały się pod wpływem Ducha Świętego. Rozumiał tylko coraz jaśniej jedno, że nie ma dla niego miejsca w wykwintnych </a:t>
            </a:r>
            <a:r>
              <a:rPr lang="pl-PL" sz="1600" dirty="0" smtClean="0">
                <a:solidFill>
                  <a:schemeClr val="tx1"/>
                </a:solidFill>
              </a:rPr>
              <a:t>salonach </a:t>
            </a:r>
            <a:r>
              <a:rPr lang="pl-PL" sz="1600" dirty="0">
                <a:solidFill>
                  <a:schemeClr val="tx1"/>
                </a:solidFill>
              </a:rPr>
              <a:t>wielkiego świata.</a:t>
            </a:r>
          </a:p>
        </p:txBody>
      </p:sp>
      <p:sp>
        <p:nvSpPr>
          <p:cNvPr id="2" name="Tytuł 1"/>
          <p:cNvSpPr>
            <a:spLocks noGrp="1"/>
          </p:cNvSpPr>
          <p:nvPr>
            <p:ph type="ctrTitle"/>
          </p:nvPr>
        </p:nvSpPr>
        <p:spPr>
          <a:xfrm>
            <a:off x="179512" y="346440"/>
            <a:ext cx="3473880" cy="1498384"/>
          </a:xfrm>
        </p:spPr>
        <p:txBody>
          <a:bodyPr>
            <a:normAutofit fontScale="90000"/>
          </a:bodyPr>
          <a:lstStyle/>
          <a:p>
            <a:pPr algn="l"/>
            <a:r>
              <a:rPr lang="pl-PL" sz="3200" dirty="0"/>
              <a:t>Bal </a:t>
            </a:r>
            <a:r>
              <a:rPr lang="pl-PL" sz="3200" dirty="0" smtClean="0"/>
              <a:t/>
            </a:r>
            <a:br>
              <a:rPr lang="pl-PL" sz="3200" dirty="0" smtClean="0"/>
            </a:br>
            <a:r>
              <a:rPr lang="pl-PL" sz="3200" dirty="0" smtClean="0"/>
              <a:t>„</a:t>
            </a:r>
            <a:r>
              <a:rPr lang="pl-PL" sz="3200" dirty="0"/>
              <a:t>Pod baranami”</a:t>
            </a:r>
            <a:endParaRPr lang="pl-PL" sz="2800" dirty="0"/>
          </a:p>
        </p:txBody>
      </p:sp>
      <p:sp>
        <p:nvSpPr>
          <p:cNvPr id="5" name="Podtytuł 2"/>
          <p:cNvSpPr txBox="1">
            <a:spLocks/>
          </p:cNvSpPr>
          <p:nvPr/>
        </p:nvSpPr>
        <p:spPr>
          <a:xfrm>
            <a:off x="3850846" y="4293096"/>
            <a:ext cx="4787900" cy="1800200"/>
          </a:xfrm>
          <a:prstGeom prst="rect">
            <a:avLst/>
          </a:prstGeom>
        </p:spPr>
        <p:txBody>
          <a:bodyPr vert="horz" lIns="91440" tIns="45720" rIns="91440" bIns="45720" numCol="1" spcCol="180000" rtlCol="0">
            <a:no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just"/>
            <a:r>
              <a:rPr lang="pl-PL" sz="2400" dirty="0" smtClean="0"/>
              <a:t>P</a:t>
            </a:r>
            <a:r>
              <a:rPr lang="pl-PL" sz="1600" dirty="0" smtClean="0"/>
              <a:t>od </a:t>
            </a:r>
            <a:r>
              <a:rPr lang="pl-PL" sz="1600" dirty="0"/>
              <a:t>wpływem takich myśli pewnej nocy, wprost w balu w pałacu </a:t>
            </a:r>
            <a:r>
              <a:rPr lang="pl-PL" sz="1600" dirty="0" smtClean="0"/>
              <a:t>Potockich </a:t>
            </a:r>
            <a:r>
              <a:rPr lang="pl-PL" sz="1600" dirty="0"/>
              <a:t>„Pod Baranami”, udaje się z dwoma przyjaciółmi do miejskiej ogrzewalni. </a:t>
            </a:r>
            <a:endParaRPr lang="pl-PL" sz="1600" dirty="0" smtClean="0"/>
          </a:p>
          <a:p>
            <a:pPr algn="just"/>
            <a:r>
              <a:rPr lang="pl-PL" sz="1600" dirty="0" smtClean="0"/>
              <a:t>Obraz </a:t>
            </a:r>
            <a:r>
              <a:rPr lang="pl-PL" sz="1600" dirty="0"/>
              <a:t>nędzy. jaką tam ujrzał, wstrząsnął nim do głębi i zadecydował o dalszym jego życiu.</a:t>
            </a:r>
          </a:p>
        </p:txBody>
      </p:sp>
      <p:pic>
        <p:nvPicPr>
          <p:cNvPr id="7" name="Obraz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0846" y="346440"/>
            <a:ext cx="4787900" cy="3657600"/>
          </a:xfrm>
          <a:prstGeom prst="rect">
            <a:avLst/>
          </a:prstGeom>
          <a:ln w="38100">
            <a:solidFill>
              <a:schemeClr val="tx2">
                <a:lumMod val="90000"/>
                <a:lumOff val="10000"/>
              </a:schemeClr>
            </a:solidFill>
          </a:ln>
          <a:effectLst>
            <a:innerShdw blurRad="63500" dist="50800" dir="2700000">
              <a:prstClr val="black">
                <a:alpha val="50000"/>
              </a:prstClr>
            </a:innerShdw>
          </a:effectLst>
        </p:spPr>
      </p:pic>
    </p:spTree>
    <p:extLst>
      <p:ext uri="{BB962C8B-B14F-4D97-AF65-F5344CB8AC3E}">
        <p14:creationId xmlns:p14="http://schemas.microsoft.com/office/powerpoint/2010/main" val="274569794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dtytuł 2"/>
          <p:cNvSpPr>
            <a:spLocks noGrp="1"/>
          </p:cNvSpPr>
          <p:nvPr>
            <p:ph type="subTitle" idx="4294967295"/>
          </p:nvPr>
        </p:nvSpPr>
        <p:spPr>
          <a:xfrm>
            <a:off x="323528" y="2037613"/>
            <a:ext cx="3024336" cy="1944216"/>
          </a:xfrm>
          <a:prstGeom prst="rect">
            <a:avLst/>
          </a:prstGeom>
        </p:spPr>
        <p:txBody>
          <a:bodyPr wrap="square" numCol="1" spcCol="180000">
            <a:noAutofit/>
          </a:bodyPr>
          <a:lstStyle/>
          <a:p>
            <a:pPr marL="45720" indent="0" algn="just">
              <a:buNone/>
            </a:pPr>
            <a:r>
              <a:rPr lang="pl-PL" sz="1600" dirty="0"/>
              <a:t>Sługa magistracki, mający nadzór nad ogrzewalnią, początkowo nie chciał wpuścić niezwykłych </a:t>
            </a:r>
            <a:r>
              <a:rPr lang="pl-PL" sz="1600" dirty="0" smtClean="0"/>
              <a:t>gości</a:t>
            </a:r>
            <a:r>
              <a:rPr lang="pl-PL" sz="1600" dirty="0"/>
              <a:t>, ale </a:t>
            </a:r>
            <a:r>
              <a:rPr lang="pl-PL" sz="1600" dirty="0" smtClean="0"/>
              <a:t>otrzymawszy </a:t>
            </a:r>
            <a:r>
              <a:rPr lang="pl-PL" sz="1600" dirty="0"/>
              <a:t>hojny </a:t>
            </a:r>
            <a:r>
              <a:rPr lang="pl-PL" sz="1600" dirty="0" smtClean="0"/>
              <a:t>napiwek</a:t>
            </a:r>
            <a:r>
              <a:rPr lang="pl-PL" sz="1600" dirty="0"/>
              <a:t>, otworzył </a:t>
            </a:r>
            <a:r>
              <a:rPr lang="pl-PL" sz="1600" dirty="0" smtClean="0"/>
              <a:t>drzwi </a:t>
            </a:r>
            <a:r>
              <a:rPr lang="pl-PL" sz="1600" dirty="0"/>
              <a:t>i </a:t>
            </a:r>
            <a:r>
              <a:rPr lang="pl-PL" sz="1600" dirty="0" smtClean="0"/>
              <a:t>wprowadził </a:t>
            </a:r>
            <a:r>
              <a:rPr lang="pl-PL" sz="1600" dirty="0"/>
              <a:t>ich do środka.</a:t>
            </a:r>
          </a:p>
        </p:txBody>
      </p:sp>
      <p:sp>
        <p:nvSpPr>
          <p:cNvPr id="2" name="Tytuł 1"/>
          <p:cNvSpPr>
            <a:spLocks noGrp="1"/>
          </p:cNvSpPr>
          <p:nvPr>
            <p:ph type="ctrTitle"/>
          </p:nvPr>
        </p:nvSpPr>
        <p:spPr>
          <a:xfrm>
            <a:off x="179512" y="346440"/>
            <a:ext cx="3473880" cy="1498384"/>
          </a:xfrm>
        </p:spPr>
        <p:txBody>
          <a:bodyPr>
            <a:normAutofit/>
          </a:bodyPr>
          <a:lstStyle/>
          <a:p>
            <a:pPr algn="l"/>
            <a:r>
              <a:rPr lang="pl-PL" sz="3200" dirty="0"/>
              <a:t>W ogrzewalni miejskiej</a:t>
            </a:r>
            <a:endParaRPr lang="pl-PL" sz="2800" dirty="0"/>
          </a:p>
        </p:txBody>
      </p:sp>
      <p:sp>
        <p:nvSpPr>
          <p:cNvPr id="5" name="Podtytuł 2"/>
          <p:cNvSpPr txBox="1">
            <a:spLocks/>
          </p:cNvSpPr>
          <p:nvPr/>
        </p:nvSpPr>
        <p:spPr>
          <a:xfrm>
            <a:off x="323528" y="3981830"/>
            <a:ext cx="8424936" cy="2759537"/>
          </a:xfrm>
          <a:prstGeom prst="rect">
            <a:avLst/>
          </a:prstGeom>
        </p:spPr>
        <p:txBody>
          <a:bodyPr vert="horz" lIns="91440" tIns="45720" rIns="91440" bIns="45720" numCol="1" spcCol="180000" rtlCol="0">
            <a:no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just"/>
            <a:r>
              <a:rPr lang="pl-PL" sz="2400" dirty="0" smtClean="0"/>
              <a:t>W</a:t>
            </a:r>
            <a:r>
              <a:rPr lang="pl-PL" sz="1600" dirty="0" smtClean="0"/>
              <a:t>idok</a:t>
            </a:r>
            <a:r>
              <a:rPr lang="pl-PL" sz="1600" dirty="0"/>
              <a:t>, który się ukazał, gdy już oczy przyzwyczaiły się do półmroku panującego </a:t>
            </a:r>
            <a:r>
              <a:rPr lang="pl-PL" sz="1600" dirty="0" smtClean="0"/>
              <a:t>           w ogrzewalni</a:t>
            </a:r>
            <a:r>
              <a:rPr lang="pl-PL" sz="1600" dirty="0"/>
              <a:t>, wstrząsnął wrażliwą duszą młodego artysty. W niewielkiej, wilgotnej izbie zgromadzonych było około 200 osób. </a:t>
            </a:r>
            <a:endParaRPr lang="pl-PL" sz="1600" dirty="0" smtClean="0"/>
          </a:p>
          <a:p>
            <a:pPr algn="just"/>
            <a:r>
              <a:rPr lang="pl-PL" sz="1600" dirty="0" smtClean="0"/>
              <a:t>Powietrze </a:t>
            </a:r>
            <a:r>
              <a:rPr lang="pl-PL" sz="1600" dirty="0"/>
              <a:t>- przesycone </a:t>
            </a:r>
            <a:r>
              <a:rPr lang="pl-PL" sz="1600" dirty="0" smtClean="0"/>
              <a:t>zapachem dymu </a:t>
            </a:r>
            <a:r>
              <a:rPr lang="pl-PL" sz="1600" dirty="0"/>
              <a:t>tytoniowego, wyziewami alkoholu i potu </a:t>
            </a:r>
            <a:r>
              <a:rPr lang="pl-PL" sz="1600" dirty="0" err="1" smtClean="0"/>
              <a:t>ludz</a:t>
            </a:r>
            <a:r>
              <a:rPr lang="pl-PL" sz="1600" dirty="0" smtClean="0"/>
              <a:t>-kiego; ciemności </a:t>
            </a:r>
            <a:r>
              <a:rPr lang="pl-PL" sz="1600" dirty="0"/>
              <a:t>rozświetlała mała, brudna lampka, wisząca u pułapu. Najlepsze miejsca przy żelaznym piecu zajmowali brutalni pijacy, podczas gdy po kątach tuliły się, drżąc </a:t>
            </a:r>
            <a:r>
              <a:rPr lang="pl-PL" sz="1600" dirty="0" smtClean="0"/>
              <a:t>     z </a:t>
            </a:r>
            <a:r>
              <a:rPr lang="pl-PL" sz="1600" dirty="0"/>
              <a:t>zimna, postacie </a:t>
            </a:r>
            <a:r>
              <a:rPr lang="pl-PL" sz="1600" dirty="0" smtClean="0"/>
              <a:t>starców </a:t>
            </a:r>
            <a:r>
              <a:rPr lang="pl-PL" sz="1600" dirty="0"/>
              <a:t>i dzieci. Inni czuli się szczęśliwi, jeśli mogli zdobyć miejsce pod przechodzącą przez całą szerokość izby rurą, na której suszyły się ubrania, brudne </a:t>
            </a:r>
            <a:r>
              <a:rPr lang="pl-PL" sz="1600" dirty="0" smtClean="0"/>
              <a:t>   i </a:t>
            </a:r>
            <a:r>
              <a:rPr lang="pl-PL" sz="1600" dirty="0"/>
              <a:t>pełne obrzydliwego robactwa. Jęki cierpiących, przekleństwa pijaków i śmiechy włóczęgów łączyły się w straszny gwar, w którym trudno było usłyszeć własny głos.</a:t>
            </a:r>
          </a:p>
        </p:txBody>
      </p:sp>
      <p:pic>
        <p:nvPicPr>
          <p:cNvPr id="8" name="Obraz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36546" y="248031"/>
            <a:ext cx="4902200" cy="3733800"/>
          </a:xfrm>
          <a:prstGeom prst="rect">
            <a:avLst/>
          </a:prstGeom>
          <a:ln w="38100">
            <a:solidFill>
              <a:schemeClr val="tx2">
                <a:lumMod val="90000"/>
                <a:lumOff val="10000"/>
              </a:schemeClr>
            </a:solidFill>
          </a:ln>
          <a:effectLst>
            <a:innerShdw blurRad="63500" dist="50800" dir="2700000">
              <a:prstClr val="black">
                <a:alpha val="50000"/>
              </a:prstClr>
            </a:innerShdw>
          </a:effectLst>
        </p:spPr>
      </p:pic>
    </p:spTree>
    <p:extLst>
      <p:ext uri="{BB962C8B-B14F-4D97-AF65-F5344CB8AC3E}">
        <p14:creationId xmlns:p14="http://schemas.microsoft.com/office/powerpoint/2010/main" val="281761099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dtytuł 2"/>
          <p:cNvSpPr>
            <a:spLocks noGrp="1"/>
          </p:cNvSpPr>
          <p:nvPr>
            <p:ph type="subTitle" idx="4294967295"/>
          </p:nvPr>
        </p:nvSpPr>
        <p:spPr>
          <a:xfrm>
            <a:off x="179512" y="1124744"/>
            <a:ext cx="3473880" cy="5616624"/>
          </a:xfrm>
          <a:prstGeom prst="rect">
            <a:avLst/>
          </a:prstGeom>
        </p:spPr>
        <p:txBody>
          <a:bodyPr wrap="square" numCol="1" spcCol="180000">
            <a:noAutofit/>
          </a:bodyPr>
          <a:lstStyle/>
          <a:p>
            <a:pPr marL="45720" indent="0" algn="just">
              <a:buNone/>
            </a:pPr>
            <a:r>
              <a:rPr lang="pl-PL" sz="1500" dirty="0">
                <a:solidFill>
                  <a:schemeClr val="tx1"/>
                </a:solidFill>
              </a:rPr>
              <a:t>Znajomi Adama nie mogli zrozumieć jego postępowania. Nie domyślając się </a:t>
            </a:r>
            <a:r>
              <a:rPr lang="pl-PL" sz="1500" dirty="0" smtClean="0">
                <a:solidFill>
                  <a:schemeClr val="tx1"/>
                </a:solidFill>
              </a:rPr>
              <a:t>prawdziwych </a:t>
            </a:r>
            <a:r>
              <a:rPr lang="pl-PL" sz="1500" dirty="0">
                <a:solidFill>
                  <a:schemeClr val="tx1"/>
                </a:solidFill>
              </a:rPr>
              <a:t>dróg, którymi Duch Święty prowadził swojego wybrańca, sądzili go „po ludzku”, lub litowali się nad nim. Również przygarnięci </a:t>
            </a:r>
            <a:r>
              <a:rPr lang="pl-PL" sz="1500" dirty="0" smtClean="0">
                <a:solidFill>
                  <a:schemeClr val="tx1"/>
                </a:solidFill>
              </a:rPr>
              <a:t>przez Adama biedacy </a:t>
            </a:r>
            <a:r>
              <a:rPr lang="pl-PL" sz="1500" dirty="0">
                <a:solidFill>
                  <a:schemeClr val="tx1"/>
                </a:solidFill>
              </a:rPr>
              <a:t>nie zawsze umieli okazać mu swą wdzięczność. Szczególnie boleśnie odczuł to szlachetny człowiek, gdy jeden </a:t>
            </a:r>
            <a:r>
              <a:rPr lang="pl-PL" sz="1500" dirty="0" smtClean="0">
                <a:solidFill>
                  <a:schemeClr val="tx1"/>
                </a:solidFill>
              </a:rPr>
              <a:t>       z </a:t>
            </a:r>
            <a:r>
              <a:rPr lang="pl-PL" sz="1500" dirty="0">
                <a:solidFill>
                  <a:schemeClr val="tx1"/>
                </a:solidFill>
              </a:rPr>
              <a:t>nich, </a:t>
            </a:r>
            <a:r>
              <a:rPr lang="pl-PL" sz="1500" dirty="0" smtClean="0">
                <a:solidFill>
                  <a:schemeClr val="tx1"/>
                </a:solidFill>
              </a:rPr>
              <a:t>przygarnięty </a:t>
            </a:r>
            <a:r>
              <a:rPr lang="pl-PL" sz="1500" dirty="0">
                <a:solidFill>
                  <a:schemeClr val="tx1"/>
                </a:solidFill>
              </a:rPr>
              <a:t>w Krakowie, podający się za byłego powstańca, okradł go z całej gotówki, jaką Adam posiadał z podziału sumy uzyskanej ze sprzedaży majętności </a:t>
            </a:r>
            <a:r>
              <a:rPr lang="pl-PL" sz="1500" dirty="0" smtClean="0">
                <a:solidFill>
                  <a:schemeClr val="tx1"/>
                </a:solidFill>
              </a:rPr>
              <a:t>rodzinnych</a:t>
            </a:r>
            <a:r>
              <a:rPr lang="pl-PL" sz="1500" dirty="0">
                <a:solidFill>
                  <a:schemeClr val="tx1"/>
                </a:solidFill>
              </a:rPr>
              <a:t>; ponadto </a:t>
            </a:r>
            <a:r>
              <a:rPr lang="pl-PL" sz="1500" dirty="0" smtClean="0">
                <a:solidFill>
                  <a:schemeClr val="tx1"/>
                </a:solidFill>
              </a:rPr>
              <a:t>zniszczył </a:t>
            </a:r>
            <a:r>
              <a:rPr lang="pl-PL" sz="1500" dirty="0">
                <a:solidFill>
                  <a:schemeClr val="tx1"/>
                </a:solidFill>
              </a:rPr>
              <a:t>Adamowi protezę. Mimo wielkiej straty szlachetny idealista nie pozwolił </a:t>
            </a:r>
            <a:r>
              <a:rPr lang="pl-PL" sz="1500" dirty="0" smtClean="0">
                <a:solidFill>
                  <a:schemeClr val="tx1"/>
                </a:solidFill>
              </a:rPr>
              <a:t>niewdzięcznika </a:t>
            </a:r>
            <a:r>
              <a:rPr lang="pl-PL" sz="1500" dirty="0">
                <a:solidFill>
                  <a:schemeClr val="tx1"/>
                </a:solidFill>
              </a:rPr>
              <a:t>ścigać sądownie, mówiąc: „Zostawcie biedaka w spokoju, toż on kiedyś za ojczyznę walczył; dość ma ciężkości na sumieniu z powodu tego postępku”.</a:t>
            </a:r>
          </a:p>
        </p:txBody>
      </p:sp>
      <p:sp>
        <p:nvSpPr>
          <p:cNvPr id="2" name="Tytuł 1"/>
          <p:cNvSpPr>
            <a:spLocks noGrp="1"/>
          </p:cNvSpPr>
          <p:nvPr>
            <p:ph type="ctrTitle"/>
          </p:nvPr>
        </p:nvSpPr>
        <p:spPr>
          <a:xfrm>
            <a:off x="179512" y="346440"/>
            <a:ext cx="3473880" cy="994328"/>
          </a:xfrm>
        </p:spPr>
        <p:txBody>
          <a:bodyPr>
            <a:normAutofit/>
          </a:bodyPr>
          <a:lstStyle/>
          <a:p>
            <a:pPr algn="l"/>
            <a:r>
              <a:rPr lang="pl-PL" sz="3200" dirty="0"/>
              <a:t>Nad Wisłą</a:t>
            </a:r>
            <a:endParaRPr lang="pl-PL" sz="2800" dirty="0"/>
          </a:p>
        </p:txBody>
      </p:sp>
      <p:sp>
        <p:nvSpPr>
          <p:cNvPr id="5" name="Podtytuł 2"/>
          <p:cNvSpPr txBox="1">
            <a:spLocks/>
          </p:cNvSpPr>
          <p:nvPr/>
        </p:nvSpPr>
        <p:spPr>
          <a:xfrm>
            <a:off x="3886218" y="4221088"/>
            <a:ext cx="5024618" cy="2304256"/>
          </a:xfrm>
          <a:prstGeom prst="rect">
            <a:avLst/>
          </a:prstGeom>
        </p:spPr>
        <p:txBody>
          <a:bodyPr vert="horz" lIns="91440" tIns="45720" rIns="91440" bIns="45720" numCol="1" spcCol="180000" rtlCol="0">
            <a:no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just"/>
            <a:r>
              <a:rPr lang="pl-PL" sz="2400" dirty="0" smtClean="0"/>
              <a:t>P</a:t>
            </a:r>
            <a:r>
              <a:rPr lang="pl-PL" sz="1600" dirty="0" smtClean="0"/>
              <a:t>ozbawiony </a:t>
            </a:r>
            <a:r>
              <a:rPr lang="pl-PL" sz="1600" dirty="0"/>
              <a:t>funduszów, Adam znowu zaczął malować obrazki, które Szymek </a:t>
            </a:r>
            <a:r>
              <a:rPr lang="pl-PL" sz="1600" dirty="0" smtClean="0"/>
              <a:t>       w </a:t>
            </a:r>
            <a:r>
              <a:rPr lang="pl-PL" sz="1600" dirty="0"/>
              <a:t>mieście sprzedawał. Podczas jednej z „malarskich” </a:t>
            </a:r>
            <a:r>
              <a:rPr lang="pl-PL" sz="1600" dirty="0" smtClean="0"/>
              <a:t>wycieczek </a:t>
            </a:r>
            <a:r>
              <a:rPr lang="pl-PL" sz="1600" dirty="0"/>
              <a:t>Adam zobaczył bijących się nad Wisłą włóczęgów i przejęty widokiem ich nędzy </a:t>
            </a:r>
            <a:r>
              <a:rPr lang="pl-PL" sz="1600" dirty="0" smtClean="0"/>
              <a:t>materialnej         </a:t>
            </a:r>
            <a:r>
              <a:rPr lang="pl-PL" sz="1600" dirty="0"/>
              <a:t>i moralnej, ostatecznie umocnił się w swych zamiarach poświęcenia się </a:t>
            </a:r>
            <a:r>
              <a:rPr lang="pl-PL" sz="1600" dirty="0" smtClean="0"/>
              <a:t>ludziom </a:t>
            </a:r>
            <a:r>
              <a:rPr lang="pl-PL" sz="1600" dirty="0"/>
              <a:t>najbardziej opuszczonym.</a:t>
            </a:r>
          </a:p>
        </p:txBody>
      </p:sp>
      <p:pic>
        <p:nvPicPr>
          <p:cNvPr id="7" name="Obraz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95936" y="186556"/>
            <a:ext cx="4914900" cy="3746500"/>
          </a:xfrm>
          <a:prstGeom prst="rect">
            <a:avLst/>
          </a:prstGeom>
          <a:ln w="38100">
            <a:solidFill>
              <a:schemeClr val="tx2">
                <a:lumMod val="90000"/>
                <a:lumOff val="10000"/>
              </a:schemeClr>
            </a:solidFill>
          </a:ln>
          <a:effectLst>
            <a:innerShdw blurRad="63500" dist="50800" dir="2700000">
              <a:prstClr val="black">
                <a:alpha val="50000"/>
              </a:prstClr>
            </a:innerShdw>
          </a:effectLst>
        </p:spPr>
      </p:pic>
    </p:spTree>
    <p:extLst>
      <p:ext uri="{BB962C8B-B14F-4D97-AF65-F5344CB8AC3E}">
        <p14:creationId xmlns:p14="http://schemas.microsoft.com/office/powerpoint/2010/main" val="388365438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dtytuł 2"/>
          <p:cNvSpPr>
            <a:spLocks noGrp="1"/>
          </p:cNvSpPr>
          <p:nvPr>
            <p:ph type="subTitle" idx="4294967295"/>
          </p:nvPr>
        </p:nvSpPr>
        <p:spPr>
          <a:xfrm>
            <a:off x="179512" y="1628800"/>
            <a:ext cx="3600400" cy="2880320"/>
          </a:xfrm>
          <a:prstGeom prst="rect">
            <a:avLst/>
          </a:prstGeom>
        </p:spPr>
        <p:txBody>
          <a:bodyPr wrap="square" numCol="1" spcCol="180000">
            <a:noAutofit/>
          </a:bodyPr>
          <a:lstStyle/>
          <a:p>
            <a:pPr marL="45720" indent="0" algn="just">
              <a:buNone/>
            </a:pPr>
            <a:r>
              <a:rPr lang="pl-PL" sz="1300" dirty="0"/>
              <a:t>Właściciel domu przy ulicy Basztowej, wskutek skarg mieszkańców kamienicy, </a:t>
            </a:r>
            <a:r>
              <a:rPr lang="pl-PL" sz="1300" dirty="0" smtClean="0"/>
              <a:t>którzy obawiali </a:t>
            </a:r>
            <a:r>
              <a:rPr lang="pl-PL" sz="1300" dirty="0"/>
              <a:t>się nędzarzy, gromadzących się u </a:t>
            </a:r>
            <a:r>
              <a:rPr lang="pl-PL" sz="1300" dirty="0" smtClean="0"/>
              <a:t>Adama, </a:t>
            </a:r>
            <a:r>
              <a:rPr lang="pl-PL" sz="1300" dirty="0" err="1" smtClean="0"/>
              <a:t>wypopowiedzieli</a:t>
            </a:r>
            <a:r>
              <a:rPr lang="pl-PL" sz="1300" dirty="0" smtClean="0"/>
              <a:t> </a:t>
            </a:r>
            <a:r>
              <a:rPr lang="pl-PL" sz="1300" dirty="0"/>
              <a:t>mu mieszkanie. Zmuszony </a:t>
            </a:r>
            <a:r>
              <a:rPr lang="pl-PL" sz="1300" dirty="0" smtClean="0"/>
              <a:t>do poszukiwania </a:t>
            </a:r>
            <a:r>
              <a:rPr lang="pl-PL" sz="1300" dirty="0"/>
              <a:t>odpowiedniego lokalu, Adam </a:t>
            </a:r>
            <a:r>
              <a:rPr lang="pl-PL" sz="1300" dirty="0" smtClean="0"/>
              <a:t>przyjął gościnę </a:t>
            </a:r>
            <a:r>
              <a:rPr lang="pl-PL" sz="1300" dirty="0"/>
              <a:t>u hr. Dębickiego, który </a:t>
            </a:r>
            <a:r>
              <a:rPr lang="pl-PL" sz="1300" dirty="0" smtClean="0"/>
              <a:t>namówił </a:t>
            </a:r>
            <a:r>
              <a:rPr lang="pl-PL" sz="1300" dirty="0"/>
              <a:t>go do wpisania się w poczet członków </a:t>
            </a:r>
            <a:r>
              <a:rPr lang="pl-PL" sz="1300" dirty="0" smtClean="0"/>
              <a:t>Towarzystwa </a:t>
            </a:r>
            <a:r>
              <a:rPr lang="pl-PL" sz="1300" dirty="0"/>
              <a:t>św. Wincentego a Paulo</a:t>
            </a:r>
            <a:r>
              <a:rPr lang="pl-PL" sz="1300" dirty="0" smtClean="0"/>
              <a:t>. </a:t>
            </a:r>
            <a:r>
              <a:rPr lang="pl-PL" sz="1300" dirty="0"/>
              <a:t>Doceniając wysiłki szlachetnego stowarzyszenia, Adam niebawem jednak doszedł do przekonania, że aby skutecznie pracować nad nędzarzami, trzeba wśród nich zamieszkać i stać się jakoby jednym z nich. </a:t>
            </a:r>
          </a:p>
        </p:txBody>
      </p:sp>
      <p:sp>
        <p:nvSpPr>
          <p:cNvPr id="2" name="Tytuł 1"/>
          <p:cNvSpPr>
            <a:spLocks noGrp="1"/>
          </p:cNvSpPr>
          <p:nvPr>
            <p:ph type="ctrTitle"/>
          </p:nvPr>
        </p:nvSpPr>
        <p:spPr>
          <a:xfrm>
            <a:off x="179512" y="346440"/>
            <a:ext cx="3473880" cy="1498384"/>
          </a:xfrm>
        </p:spPr>
        <p:txBody>
          <a:bodyPr>
            <a:normAutofit/>
          </a:bodyPr>
          <a:lstStyle/>
          <a:p>
            <a:pPr algn="l"/>
            <a:r>
              <a:rPr lang="pl-PL" sz="3200" dirty="0"/>
              <a:t>Obłóczyny zakonne</a:t>
            </a:r>
            <a:endParaRPr lang="pl-PL" sz="2800" dirty="0"/>
          </a:p>
        </p:txBody>
      </p:sp>
      <p:sp>
        <p:nvSpPr>
          <p:cNvPr id="5" name="Podtytuł 2"/>
          <p:cNvSpPr txBox="1">
            <a:spLocks/>
          </p:cNvSpPr>
          <p:nvPr/>
        </p:nvSpPr>
        <p:spPr>
          <a:xfrm>
            <a:off x="179512" y="4509120"/>
            <a:ext cx="8659316" cy="2232248"/>
          </a:xfrm>
          <a:prstGeom prst="rect">
            <a:avLst/>
          </a:prstGeom>
        </p:spPr>
        <p:txBody>
          <a:bodyPr vert="horz" lIns="91440" tIns="45720" rIns="91440" bIns="45720" numCol="1" spcCol="180000" rtlCol="0">
            <a:no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just"/>
            <a:r>
              <a:rPr lang="pl-PL" sz="2400" dirty="0" smtClean="0"/>
              <a:t>P</a:t>
            </a:r>
            <a:r>
              <a:rPr lang="pl-PL" sz="1600" dirty="0" smtClean="0"/>
              <a:t>od </a:t>
            </a:r>
            <a:r>
              <a:rPr lang="pl-PL" sz="1600" dirty="0"/>
              <a:t>wpływem tego </a:t>
            </a:r>
            <a:r>
              <a:rPr lang="pl-PL" sz="1600" dirty="0" smtClean="0"/>
              <a:t>bohaterskiego </a:t>
            </a:r>
            <a:r>
              <a:rPr lang="pl-PL" sz="1600" dirty="0"/>
              <a:t>postanowienia Adam wynajął stary domek w </a:t>
            </a:r>
            <a:r>
              <a:rPr lang="pl-PL" sz="1600" dirty="0" smtClean="0"/>
              <a:t>ogrodzie </a:t>
            </a:r>
            <a:r>
              <a:rPr lang="pl-PL" sz="1600" dirty="0"/>
              <a:t>oo. Paulinów i zamieszkał tam ze swoimi biedakami, których liczba z dnia na dzień rosła. Wspólne życie z nędzarzami pouczyło też Adama, że w pracy nad ludźmi, często wykolejonymi, potrzebny jest autorytet, który najskuteczniej może dać ubiór zakonny. Chcąc mieć jednak zupełną swobodę działania, Adam nie wstąpił do żadnego z istniejących zakonów, lecz złożywszy śluby czystości w ręce kardynała </a:t>
            </a:r>
            <a:r>
              <a:rPr lang="pl-PL" sz="1600" dirty="0" err="1"/>
              <a:t>Dunajowskiego</a:t>
            </a:r>
            <a:r>
              <a:rPr lang="pl-PL" sz="1600" dirty="0"/>
              <a:t>, przywdział w kaplicy oo. Kapucynów szary habit, który, jego zdaniem, najbardziej przypominał strój św. Franciszka. </a:t>
            </a:r>
            <a:r>
              <a:rPr lang="pl-PL" sz="1600" dirty="0" smtClean="0"/>
              <a:t>Przybrał </a:t>
            </a:r>
            <a:r>
              <a:rPr lang="pl-PL" sz="1600" dirty="0"/>
              <a:t>wówczas imię Albert, chcąc być odtąd nazywany Bratem Albertem.</a:t>
            </a:r>
          </a:p>
        </p:txBody>
      </p:sp>
      <p:pic>
        <p:nvPicPr>
          <p:cNvPr id="8" name="Obraz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23928" y="775320"/>
            <a:ext cx="4914900" cy="3721100"/>
          </a:xfrm>
          <a:prstGeom prst="rect">
            <a:avLst/>
          </a:prstGeom>
          <a:ln w="38100">
            <a:solidFill>
              <a:schemeClr val="tx2">
                <a:lumMod val="90000"/>
                <a:lumOff val="10000"/>
              </a:schemeClr>
            </a:solidFill>
          </a:ln>
          <a:effectLst>
            <a:innerShdw blurRad="63500" dist="50800" dir="2700000">
              <a:prstClr val="black">
                <a:alpha val="50000"/>
              </a:prstClr>
            </a:innerShdw>
          </a:effectLst>
        </p:spPr>
      </p:pic>
    </p:spTree>
    <p:extLst>
      <p:ext uri="{BB962C8B-B14F-4D97-AF65-F5344CB8AC3E}">
        <p14:creationId xmlns:p14="http://schemas.microsoft.com/office/powerpoint/2010/main" val="129288627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dtytuł 2"/>
          <p:cNvSpPr>
            <a:spLocks noGrp="1"/>
          </p:cNvSpPr>
          <p:nvPr>
            <p:ph type="subTitle" idx="4294967295"/>
          </p:nvPr>
        </p:nvSpPr>
        <p:spPr>
          <a:xfrm>
            <a:off x="235473" y="852596"/>
            <a:ext cx="3446926" cy="3583508"/>
          </a:xfrm>
          <a:prstGeom prst="rect">
            <a:avLst/>
          </a:prstGeom>
        </p:spPr>
        <p:txBody>
          <a:bodyPr wrap="square" numCol="1" spcCol="180000">
            <a:noAutofit/>
          </a:bodyPr>
          <a:lstStyle/>
          <a:p>
            <a:pPr marL="45720" indent="0" algn="just">
              <a:buNone/>
            </a:pPr>
            <a:r>
              <a:rPr lang="pl-PL" sz="1500" dirty="0"/>
              <a:t>Przywdziawszy habit św. Franciszka, Brat Albert zwrócił się do magistratu krakowskiego z podaniem, wyrażającym prośbę o oddanie mu w zarząd przytuliska miejskiego przy ulicy Skawińskiej. Mimo sprzeciwu niektórych ludzi magistrat przychylił się do życzenia Brata Alberta. Uszczęśliwiony, że będzie mógł przeprowadzić swe zamierzenia, Brat Albert dokonał gruntownego remontu budynku; ponaprawiał okna, powstawiał piece, a nad bramą umieścił prosty krzyż. Teraz należało pomyśleć o przygotowaniu żywności dla </a:t>
            </a:r>
            <a:r>
              <a:rPr lang="pl-PL" sz="1500" dirty="0" smtClean="0"/>
              <a:t>biedaków </a:t>
            </a:r>
            <a:r>
              <a:rPr lang="pl-PL" sz="1500" dirty="0" smtClean="0"/>
              <a:t>i </a:t>
            </a:r>
            <a:r>
              <a:rPr lang="pl-PL" sz="1500" dirty="0"/>
              <a:t>pracowników ogrzewalni.</a:t>
            </a:r>
          </a:p>
        </p:txBody>
      </p:sp>
      <p:sp>
        <p:nvSpPr>
          <p:cNvPr id="2" name="Tytuł 1"/>
          <p:cNvSpPr>
            <a:spLocks noGrp="1"/>
          </p:cNvSpPr>
          <p:nvPr>
            <p:ph type="ctrTitle"/>
          </p:nvPr>
        </p:nvSpPr>
        <p:spPr>
          <a:xfrm>
            <a:off x="166034" y="132872"/>
            <a:ext cx="6278173" cy="719724"/>
          </a:xfrm>
        </p:spPr>
        <p:txBody>
          <a:bodyPr>
            <a:normAutofit/>
          </a:bodyPr>
          <a:lstStyle/>
          <a:p>
            <a:pPr algn="l"/>
            <a:r>
              <a:rPr lang="pl-PL" sz="3200" dirty="0"/>
              <a:t>Na placu Szczepańskim</a:t>
            </a:r>
            <a:endParaRPr lang="pl-PL" sz="2800" dirty="0"/>
          </a:p>
        </p:txBody>
      </p:sp>
      <p:sp>
        <p:nvSpPr>
          <p:cNvPr id="5" name="Podtytuł 2"/>
          <p:cNvSpPr txBox="1">
            <a:spLocks/>
          </p:cNvSpPr>
          <p:nvPr/>
        </p:nvSpPr>
        <p:spPr>
          <a:xfrm>
            <a:off x="179512" y="4869160"/>
            <a:ext cx="8712968" cy="1872208"/>
          </a:xfrm>
          <a:prstGeom prst="rect">
            <a:avLst/>
          </a:prstGeom>
        </p:spPr>
        <p:txBody>
          <a:bodyPr vert="horz" lIns="91440" tIns="45720" rIns="91440" bIns="45720" numCol="1" spcCol="180000" rtlCol="0">
            <a:no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just"/>
            <a:r>
              <a:rPr lang="pl-PL" sz="2400" dirty="0" smtClean="0"/>
              <a:t>U</a:t>
            </a:r>
            <a:r>
              <a:rPr lang="pl-PL" sz="1500" dirty="0" smtClean="0"/>
              <a:t>zyskawszy </a:t>
            </a:r>
            <a:r>
              <a:rPr lang="pl-PL" sz="1500" dirty="0"/>
              <a:t>pozwolenie z Magistratu na kwestę oraz aprobatę kardynała </a:t>
            </a:r>
            <a:r>
              <a:rPr lang="pl-PL" sz="1500" dirty="0" smtClean="0"/>
              <a:t>Dunajewskiego</a:t>
            </a:r>
            <a:r>
              <a:rPr lang="pl-PL" sz="1500" dirty="0"/>
              <a:t>, Brat Albert ogłosił odezwę do mieszkańców Krakowa i w dniu </a:t>
            </a:r>
            <a:r>
              <a:rPr lang="pl-PL" sz="1500" dirty="0" smtClean="0"/>
              <a:t>7 </a:t>
            </a:r>
            <a:r>
              <a:rPr lang="pl-PL" sz="1500" dirty="0"/>
              <a:t>grudnia wyruszył osobiście, na wózku zaprzężonym </a:t>
            </a:r>
            <a:r>
              <a:rPr lang="pl-PL" sz="1500" dirty="0" smtClean="0"/>
              <a:t>w </a:t>
            </a:r>
            <a:r>
              <a:rPr lang="pl-PL" sz="1500" dirty="0"/>
              <a:t>jednego konika do miasta, rozpoczynając zbiórkę darów od placu Szczepańskiego. </a:t>
            </a:r>
            <a:endParaRPr lang="pl-PL" sz="1500" dirty="0" smtClean="0"/>
          </a:p>
          <a:p>
            <a:pPr algn="just"/>
            <a:r>
              <a:rPr lang="pl-PL" sz="1500" dirty="0" smtClean="0"/>
              <a:t>Widok </a:t>
            </a:r>
            <a:r>
              <a:rPr lang="pl-PL" sz="1500" dirty="0"/>
              <a:t>kulawego zakonnika, niegdyś sławnego artysty, wzruszył litościwe serca krakowskich przekupek, toteż niebawem wózek pełen był wiktuałów, a Brat Albert mógł z radością zajechać pod pałac biskupi, aby uzyskać błogosławieństwo arcypasterskie dla rozpoczętego dzieła.</a:t>
            </a:r>
          </a:p>
        </p:txBody>
      </p:sp>
      <p:pic>
        <p:nvPicPr>
          <p:cNvPr id="7" name="Obraz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5486" y="852596"/>
            <a:ext cx="4914900" cy="3733800"/>
          </a:xfrm>
          <a:prstGeom prst="rect">
            <a:avLst/>
          </a:prstGeom>
          <a:ln w="38100">
            <a:solidFill>
              <a:schemeClr val="tx2">
                <a:lumMod val="90000"/>
                <a:lumOff val="10000"/>
              </a:schemeClr>
            </a:solidFill>
          </a:ln>
          <a:effectLst>
            <a:innerShdw blurRad="63500" dist="50800" dir="2700000">
              <a:prstClr val="black">
                <a:alpha val="50000"/>
              </a:prstClr>
            </a:innerShdw>
          </a:effectLst>
        </p:spPr>
      </p:pic>
    </p:spTree>
    <p:extLst>
      <p:ext uri="{BB962C8B-B14F-4D97-AF65-F5344CB8AC3E}">
        <p14:creationId xmlns:p14="http://schemas.microsoft.com/office/powerpoint/2010/main" val="245666073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dtytuł 2"/>
          <p:cNvSpPr>
            <a:spLocks noGrp="1"/>
          </p:cNvSpPr>
          <p:nvPr>
            <p:ph type="subTitle" idx="4294967295"/>
          </p:nvPr>
        </p:nvSpPr>
        <p:spPr>
          <a:xfrm>
            <a:off x="179512" y="1988840"/>
            <a:ext cx="3446926" cy="2448272"/>
          </a:xfrm>
          <a:prstGeom prst="rect">
            <a:avLst/>
          </a:prstGeom>
        </p:spPr>
        <p:txBody>
          <a:bodyPr wrap="square" numCol="1" spcCol="180000">
            <a:noAutofit/>
          </a:bodyPr>
          <a:lstStyle/>
          <a:p>
            <a:pPr marL="45720" indent="0" algn="just">
              <a:buNone/>
            </a:pPr>
            <a:r>
              <a:rPr lang="pl-PL" sz="1300" dirty="0"/>
              <a:t>Wkrótce </a:t>
            </a:r>
            <a:r>
              <a:rPr lang="pl-PL" sz="1300" dirty="0" smtClean="0"/>
              <a:t>tłumy </a:t>
            </a:r>
            <a:r>
              <a:rPr lang="pl-PL" sz="1300" dirty="0"/>
              <a:t>biednych nędzarzy zaczęły ściągać do przytuliska. Jedni, widząc </a:t>
            </a:r>
            <a:r>
              <a:rPr lang="pl-PL" sz="1300" dirty="0" smtClean="0"/>
              <a:t>prze-prowadzone </a:t>
            </a:r>
            <a:r>
              <a:rPr lang="pl-PL" sz="1300" dirty="0"/>
              <a:t>porządki, </a:t>
            </a:r>
            <a:r>
              <a:rPr lang="pl-PL" sz="1300" dirty="0" smtClean="0"/>
              <a:t>całowali </a:t>
            </a:r>
            <a:r>
              <a:rPr lang="pl-PL" sz="1300" dirty="0"/>
              <a:t>Brata Alberta po rękach, dziękując za to, co dla nich zrobił; byli jednak też tacy, </a:t>
            </a:r>
            <a:r>
              <a:rPr lang="pl-PL" sz="1300" dirty="0" smtClean="0"/>
              <a:t>którzy </a:t>
            </a:r>
            <a:r>
              <a:rPr lang="pl-PL" sz="1300" dirty="0"/>
              <a:t>przyzwyczajeni do samowolnego rządzenia się i brudnych, </a:t>
            </a:r>
            <a:r>
              <a:rPr lang="pl-PL" sz="1300" dirty="0" smtClean="0"/>
              <a:t>pokątnych </a:t>
            </a:r>
            <a:r>
              <a:rPr lang="pl-PL" sz="1300" dirty="0"/>
              <a:t>zysków, próbowali stawiać opór wobec wprowadzonych zasad, ale spotkawszy się ze stanowczą postawą byłego oficera, wynieśli się chyłkiem lub uznali pokornie nowy porządek.</a:t>
            </a:r>
          </a:p>
        </p:txBody>
      </p:sp>
      <p:sp>
        <p:nvSpPr>
          <p:cNvPr id="2" name="Tytuł 1"/>
          <p:cNvSpPr>
            <a:spLocks noGrp="1"/>
          </p:cNvSpPr>
          <p:nvPr>
            <p:ph type="ctrTitle"/>
          </p:nvPr>
        </p:nvSpPr>
        <p:spPr>
          <a:xfrm>
            <a:off x="179512" y="346440"/>
            <a:ext cx="3473880" cy="1498384"/>
          </a:xfrm>
        </p:spPr>
        <p:txBody>
          <a:bodyPr>
            <a:normAutofit fontScale="90000"/>
          </a:bodyPr>
          <a:lstStyle/>
          <a:p>
            <a:pPr algn="l"/>
            <a:r>
              <a:rPr lang="pl-PL" sz="3200" dirty="0"/>
              <a:t>Brat Albert przyjmuje biednych</a:t>
            </a:r>
            <a:endParaRPr lang="pl-PL" sz="2800" dirty="0"/>
          </a:p>
        </p:txBody>
      </p:sp>
      <p:sp>
        <p:nvSpPr>
          <p:cNvPr id="5" name="Podtytuł 2"/>
          <p:cNvSpPr txBox="1">
            <a:spLocks/>
          </p:cNvSpPr>
          <p:nvPr/>
        </p:nvSpPr>
        <p:spPr>
          <a:xfrm>
            <a:off x="107504" y="4437112"/>
            <a:ext cx="8640960" cy="2304256"/>
          </a:xfrm>
          <a:prstGeom prst="rect">
            <a:avLst/>
          </a:prstGeom>
        </p:spPr>
        <p:txBody>
          <a:bodyPr vert="horz" lIns="91440" tIns="45720" rIns="91440" bIns="45720" numCol="1" spcCol="180000" rtlCol="0">
            <a:no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just"/>
            <a:r>
              <a:rPr lang="pl-PL" sz="2400" dirty="0" smtClean="0"/>
              <a:t>Z</a:t>
            </a:r>
            <a:r>
              <a:rPr lang="pl-PL" sz="1600" dirty="0" smtClean="0"/>
              <a:t> </a:t>
            </a:r>
            <a:r>
              <a:rPr lang="pl-PL" sz="1600" dirty="0"/>
              <a:t>dnia na dzień przybywało coraz więcej ludzi, szukających przytułku i opieki </a:t>
            </a:r>
            <a:r>
              <a:rPr lang="pl-PL" sz="1600" dirty="0" smtClean="0"/>
              <a:t>świątobliwego </a:t>
            </a:r>
            <a:r>
              <a:rPr lang="pl-PL" sz="1600" dirty="0"/>
              <a:t>męża; on zaś wszystkich chętnie przygarniał, </a:t>
            </a:r>
            <a:r>
              <a:rPr lang="pl-PL" sz="1600" dirty="0" smtClean="0"/>
              <a:t>powtarzając</a:t>
            </a:r>
            <a:r>
              <a:rPr lang="pl-PL" sz="1600" dirty="0"/>
              <a:t>: „Każdy człowiek ma prawo do dachu nad głową i tyle przynajmniej miejsca na ziemi, ile ciało jego zajmie”.</a:t>
            </a:r>
          </a:p>
          <a:p>
            <a:pPr algn="just"/>
            <a:r>
              <a:rPr lang="pl-PL" sz="1600" dirty="0"/>
              <a:t>Kiedy zarzucano Bratu </a:t>
            </a:r>
            <a:r>
              <a:rPr lang="pl-PL" sz="1600" dirty="0" smtClean="0"/>
              <a:t>Albertowi</a:t>
            </a:r>
            <a:r>
              <a:rPr lang="pl-PL" sz="1600" dirty="0"/>
              <a:t>, że przyjmuje do przytuliska również ludzi </a:t>
            </a:r>
            <a:r>
              <a:rPr lang="pl-PL" sz="1600" dirty="0" smtClean="0"/>
              <a:t>podejrzanych</a:t>
            </a:r>
            <a:r>
              <a:rPr lang="pl-PL" sz="1600" dirty="0"/>
              <a:t>, nie </a:t>
            </a:r>
            <a:r>
              <a:rPr lang="pl-PL" sz="1600" dirty="0" smtClean="0"/>
              <a:t>zasługujących </a:t>
            </a:r>
            <a:r>
              <a:rPr lang="pl-PL" sz="1600" dirty="0"/>
              <a:t>na miłosierdzie, zakonnik energicznie stanął w obronie swych biedaków, </a:t>
            </a:r>
            <a:r>
              <a:rPr lang="pl-PL" sz="1600" dirty="0" smtClean="0"/>
              <a:t>mówiąc</a:t>
            </a:r>
            <a:r>
              <a:rPr lang="pl-PL" sz="1600" dirty="0"/>
              <a:t>: „Kto do naszej bramy puka, ten z pewnością bardzo biedny, bo nie znajdzie u nas rozkoszy. I jakie sumienie miałbym wypytywać trzęsącego się z </a:t>
            </a:r>
            <a:r>
              <a:rPr lang="pl-PL" sz="1600" dirty="0" smtClean="0"/>
              <a:t>zimna i </a:t>
            </a:r>
            <a:r>
              <a:rPr lang="pl-PL" sz="1600" dirty="0"/>
              <a:t>głodu: </a:t>
            </a:r>
            <a:r>
              <a:rPr lang="pl-PL" sz="1600" dirty="0" smtClean="0"/>
              <a:t>„A </a:t>
            </a:r>
            <a:r>
              <a:rPr lang="pl-PL" sz="1600" dirty="0" err="1" smtClean="0"/>
              <a:t>skądżeś</a:t>
            </a:r>
            <a:r>
              <a:rPr lang="pl-PL" sz="1600" dirty="0" smtClean="0"/>
              <a:t> </a:t>
            </a:r>
            <a:r>
              <a:rPr lang="pl-PL" sz="1600" dirty="0"/>
              <a:t>ty, Przyjacielu</a:t>
            </a:r>
            <a:r>
              <a:rPr lang="pl-PL" sz="1600" dirty="0" smtClean="0"/>
              <a:t>?”</a:t>
            </a:r>
            <a:endParaRPr lang="pl-PL" sz="1600" dirty="0"/>
          </a:p>
        </p:txBody>
      </p:sp>
      <p:pic>
        <p:nvPicPr>
          <p:cNvPr id="8" name="Obraz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46264" y="441524"/>
            <a:ext cx="4902200" cy="3771900"/>
          </a:xfrm>
          <a:prstGeom prst="rect">
            <a:avLst/>
          </a:prstGeom>
          <a:ln w="38100">
            <a:solidFill>
              <a:schemeClr val="tx2">
                <a:lumMod val="90000"/>
                <a:lumOff val="10000"/>
              </a:schemeClr>
            </a:solidFill>
          </a:ln>
          <a:effectLst>
            <a:innerShdw blurRad="63500" dist="50800" dir="2700000">
              <a:prstClr val="black">
                <a:alpha val="50000"/>
              </a:prstClr>
            </a:innerShdw>
          </a:effectLst>
        </p:spPr>
      </p:pic>
    </p:spTree>
    <p:extLst>
      <p:ext uri="{BB962C8B-B14F-4D97-AF65-F5344CB8AC3E}">
        <p14:creationId xmlns:p14="http://schemas.microsoft.com/office/powerpoint/2010/main" val="341502984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dtytuł 2"/>
          <p:cNvSpPr>
            <a:spLocks noGrp="1"/>
          </p:cNvSpPr>
          <p:nvPr>
            <p:ph type="subTitle" idx="4294967295"/>
          </p:nvPr>
        </p:nvSpPr>
        <p:spPr>
          <a:xfrm>
            <a:off x="179512" y="1783806"/>
            <a:ext cx="3744416" cy="2763918"/>
          </a:xfrm>
          <a:prstGeom prst="rect">
            <a:avLst/>
          </a:prstGeom>
        </p:spPr>
        <p:txBody>
          <a:bodyPr wrap="square" numCol="1" spcCol="180000">
            <a:noAutofit/>
          </a:bodyPr>
          <a:lstStyle/>
          <a:p>
            <a:pPr marL="45720" indent="0" algn="just">
              <a:buNone/>
            </a:pPr>
            <a:r>
              <a:rPr lang="pl-PL" sz="1600" dirty="0"/>
              <a:t>Początkowo Brat Albert nie myślał o założeniu osobnego zgromadzenia </a:t>
            </a:r>
            <a:r>
              <a:rPr lang="pl-PL" sz="1600" dirty="0" smtClean="0"/>
              <a:t>zakonnego</a:t>
            </a:r>
            <a:r>
              <a:rPr lang="pl-PL" sz="1600" dirty="0"/>
              <a:t>, ale w miarę rozwoju swego dzieła miłosierdzia zrozumiał, że sam nie podoła pracy i będzie musiał </a:t>
            </a:r>
            <a:r>
              <a:rPr lang="pl-PL" sz="1600" dirty="0" smtClean="0"/>
              <a:t>poszukując pracowników</a:t>
            </a:r>
            <a:r>
              <a:rPr lang="pl-PL" sz="1600" dirty="0"/>
              <a:t>. Pierwszych </a:t>
            </a:r>
            <a:r>
              <a:rPr lang="pl-PL" sz="1600" dirty="0" smtClean="0"/>
              <a:t>współpracowników zna-lazł </a:t>
            </a:r>
            <a:r>
              <a:rPr lang="pl-PL" sz="1600" dirty="0"/>
              <a:t>w gronie nędzarzy, </a:t>
            </a:r>
            <a:r>
              <a:rPr lang="pl-PL" sz="1600" dirty="0" smtClean="0"/>
              <a:t>których </a:t>
            </a:r>
            <a:r>
              <a:rPr lang="pl-PL" sz="1600" dirty="0"/>
              <a:t>do siebie </a:t>
            </a:r>
            <a:r>
              <a:rPr lang="pl-PL" sz="1600" dirty="0" smtClean="0"/>
              <a:t>przygarnął</a:t>
            </a:r>
            <a:r>
              <a:rPr lang="pl-PL" sz="1600" dirty="0"/>
              <a:t>; później przyszli inni ludzie, </a:t>
            </a:r>
            <a:r>
              <a:rPr lang="pl-PL" sz="1600" dirty="0" smtClean="0"/>
              <a:t>wywodzący </a:t>
            </a:r>
            <a:r>
              <a:rPr lang="pl-PL" sz="1600" dirty="0"/>
              <a:t>się z </a:t>
            </a:r>
            <a:r>
              <a:rPr lang="pl-PL" sz="1600" dirty="0" smtClean="0"/>
              <a:t>różnych </a:t>
            </a:r>
            <a:r>
              <a:rPr lang="pl-PL" sz="1600" dirty="0"/>
              <a:t>stanów i środowisk </a:t>
            </a:r>
            <a:r>
              <a:rPr lang="pl-PL" sz="1600" dirty="0" smtClean="0"/>
              <a:t>zawodowych</a:t>
            </a:r>
            <a:r>
              <a:rPr lang="pl-PL" sz="1600" dirty="0"/>
              <a:t>. Wśród nich byli ludzie bez </a:t>
            </a:r>
            <a:r>
              <a:rPr lang="pl-PL" sz="1600" dirty="0" smtClean="0"/>
              <a:t>wykształcenia</a:t>
            </a:r>
            <a:r>
              <a:rPr lang="pl-PL" sz="1600" dirty="0"/>
              <a:t>, </a:t>
            </a:r>
            <a:r>
              <a:rPr lang="pl-PL" sz="1600" dirty="0" smtClean="0"/>
              <a:t>ale </a:t>
            </a:r>
            <a:r>
              <a:rPr lang="pl-PL" sz="1600" dirty="0"/>
              <a:t>o </a:t>
            </a:r>
            <a:r>
              <a:rPr lang="pl-PL" sz="1600" dirty="0" smtClean="0"/>
              <a:t>franciszkańskiej prostocie </a:t>
            </a:r>
            <a:r>
              <a:rPr lang="pl-PL" sz="1600" dirty="0"/>
              <a:t>ducha, gorliwością </a:t>
            </a:r>
            <a:r>
              <a:rPr lang="pl-PL" sz="1600" dirty="0" smtClean="0"/>
              <a:t>przypominający </a:t>
            </a:r>
            <a:r>
              <a:rPr lang="pl-PL" sz="1600" dirty="0"/>
              <a:t>pierwszych braci św. Franciszka. </a:t>
            </a:r>
            <a:r>
              <a:rPr lang="pl-PL" sz="1600" dirty="0" smtClean="0"/>
              <a:t>Przychodzili </a:t>
            </a:r>
            <a:r>
              <a:rPr lang="pl-PL" sz="1600" dirty="0"/>
              <a:t>też ludzie z wyższym wykształceniem, </a:t>
            </a:r>
            <a:r>
              <a:rPr lang="pl-PL" sz="1600" dirty="0" smtClean="0"/>
              <a:t>których </a:t>
            </a:r>
            <a:r>
              <a:rPr lang="pl-PL" sz="1600" dirty="0"/>
              <a:t>przyciągał i fascynował nieskażony ideał życia zakonnego i heroiczny przykład Brata Alberta.</a:t>
            </a:r>
          </a:p>
        </p:txBody>
      </p:sp>
      <p:sp>
        <p:nvSpPr>
          <p:cNvPr id="2" name="Tytuł 1"/>
          <p:cNvSpPr>
            <a:spLocks noGrp="1"/>
          </p:cNvSpPr>
          <p:nvPr>
            <p:ph type="ctrTitle"/>
          </p:nvPr>
        </p:nvSpPr>
        <p:spPr>
          <a:xfrm>
            <a:off x="179512" y="219292"/>
            <a:ext cx="3473880" cy="1498384"/>
          </a:xfrm>
        </p:spPr>
        <p:txBody>
          <a:bodyPr>
            <a:normAutofit fontScale="90000"/>
          </a:bodyPr>
          <a:lstStyle/>
          <a:p>
            <a:pPr algn="l"/>
            <a:r>
              <a:rPr lang="pl-PL" sz="3200" dirty="0"/>
              <a:t>Założenie Zgromadzenia </a:t>
            </a:r>
            <a:r>
              <a:rPr lang="pl-PL" sz="2200" dirty="0"/>
              <a:t>Braci III zakonu Posługujących Ubogim</a:t>
            </a:r>
          </a:p>
        </p:txBody>
      </p:sp>
      <p:sp>
        <p:nvSpPr>
          <p:cNvPr id="5" name="Podtytuł 2"/>
          <p:cNvSpPr txBox="1">
            <a:spLocks/>
          </p:cNvSpPr>
          <p:nvPr/>
        </p:nvSpPr>
        <p:spPr>
          <a:xfrm>
            <a:off x="3995936" y="4149080"/>
            <a:ext cx="4868416" cy="1872208"/>
          </a:xfrm>
          <a:prstGeom prst="rect">
            <a:avLst/>
          </a:prstGeom>
        </p:spPr>
        <p:txBody>
          <a:bodyPr vert="horz" lIns="91440" tIns="45720" rIns="91440" bIns="45720" numCol="1" spcCol="180000" rtlCol="0">
            <a:no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just"/>
            <a:r>
              <a:rPr lang="pl-PL" sz="2400" dirty="0" smtClean="0"/>
              <a:t>N</a:t>
            </a:r>
            <a:r>
              <a:rPr lang="pl-PL" sz="1600" dirty="0" smtClean="0"/>
              <a:t>ie </a:t>
            </a:r>
            <a:r>
              <a:rPr lang="pl-PL" sz="1600" dirty="0"/>
              <a:t>obeszło się  również bez pomyłek; niektóre osoby trzeba było ze zgromadzenia </a:t>
            </a:r>
            <a:r>
              <a:rPr lang="pl-PL" sz="1600" dirty="0" smtClean="0"/>
              <a:t>usunąć</a:t>
            </a:r>
            <a:r>
              <a:rPr lang="pl-PL" sz="1600" dirty="0"/>
              <a:t>, ale ci, którzy zostali, jeszcze gorliwiej szli za swym świątobliwym przewodnikiem.</a:t>
            </a:r>
          </a:p>
          <a:p>
            <a:pPr algn="just"/>
            <a:r>
              <a:rPr lang="pl-PL" sz="1600" dirty="0"/>
              <a:t>Wszystkich przyjętych do zgromadzenia prowadził Brat Albert do o. Czesława </a:t>
            </a:r>
            <a:r>
              <a:rPr lang="pl-PL" sz="1600" dirty="0" err="1" smtClean="0"/>
              <a:t>Bogdalskiego</a:t>
            </a:r>
            <a:r>
              <a:rPr lang="pl-PL" sz="1600" dirty="0"/>
              <a:t>, bernardyna, który zapisywał ich do III Zakonu i przyoblekał w habit albertyński.</a:t>
            </a:r>
          </a:p>
        </p:txBody>
      </p:sp>
      <p:pic>
        <p:nvPicPr>
          <p:cNvPr id="7" name="Obraz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67944" y="219292"/>
            <a:ext cx="4724400" cy="3619500"/>
          </a:xfrm>
          <a:prstGeom prst="rect">
            <a:avLst/>
          </a:prstGeom>
          <a:ln w="38100">
            <a:solidFill>
              <a:schemeClr val="tx2">
                <a:lumMod val="90000"/>
                <a:lumOff val="10000"/>
              </a:schemeClr>
            </a:solidFill>
          </a:ln>
          <a:effectLst>
            <a:innerShdw blurRad="63500" dist="50800" dir="2700000">
              <a:prstClr val="black">
                <a:alpha val="50000"/>
              </a:prstClr>
            </a:innerShdw>
          </a:effectLst>
        </p:spPr>
      </p:pic>
    </p:spTree>
    <p:extLst>
      <p:ext uri="{BB962C8B-B14F-4D97-AF65-F5344CB8AC3E}">
        <p14:creationId xmlns:p14="http://schemas.microsoft.com/office/powerpoint/2010/main" val="19774321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dtytuł 2"/>
          <p:cNvSpPr>
            <a:spLocks noGrp="1"/>
          </p:cNvSpPr>
          <p:nvPr>
            <p:ph type="subTitle" idx="4294967295"/>
          </p:nvPr>
        </p:nvSpPr>
        <p:spPr>
          <a:xfrm>
            <a:off x="198968" y="1645168"/>
            <a:ext cx="3456384" cy="2863952"/>
          </a:xfrm>
          <a:prstGeom prst="rect">
            <a:avLst/>
          </a:prstGeom>
        </p:spPr>
        <p:txBody>
          <a:bodyPr wrap="square" numCol="1" spcCol="180000">
            <a:noAutofit/>
          </a:bodyPr>
          <a:lstStyle/>
          <a:p>
            <a:pPr marL="45720" indent="0" algn="just">
              <a:buNone/>
            </a:pPr>
            <a:r>
              <a:rPr lang="pl-PL" sz="1400" dirty="0"/>
              <a:t>Bracia przyjęci do zgromadzenia uważali Brata Alberta za prawdziwego </a:t>
            </a:r>
            <a:r>
              <a:rPr lang="pl-PL" sz="1400" dirty="0" err="1"/>
              <a:t>zakonodawcę</a:t>
            </a:r>
            <a:r>
              <a:rPr lang="pl-PL" sz="1400" dirty="0"/>
              <a:t> i </a:t>
            </a:r>
            <a:r>
              <a:rPr lang="pl-PL" sz="1400" dirty="0" smtClean="0"/>
              <a:t>niejednokrotnie </a:t>
            </a:r>
            <a:r>
              <a:rPr lang="pl-PL" sz="1400" dirty="0"/>
              <a:t>prosili go, aby im opracował na piśmie regułę, na wzór innych zakonów. </a:t>
            </a:r>
            <a:endParaRPr lang="pl-PL" sz="1400" dirty="0" smtClean="0"/>
          </a:p>
          <a:p>
            <a:pPr marL="45720" indent="0" algn="just">
              <a:buNone/>
            </a:pPr>
            <a:r>
              <a:rPr lang="pl-PL" sz="1400" dirty="0" smtClean="0"/>
              <a:t>Pokorny </a:t>
            </a:r>
            <a:r>
              <a:rPr lang="pl-PL" sz="1400" dirty="0"/>
              <a:t>zakonnik nie odmawiał stanowczo, ale wykonanie przyrzeczenia odkładał do czasu, gdy pozna wyraźnie w tym względzie wolę Bożą. Tymczasem starał się dobrze zapoznać swych braci z zasadami Ewangelii i przykładem życia św. Franciszka.</a:t>
            </a:r>
          </a:p>
        </p:txBody>
      </p:sp>
      <p:sp>
        <p:nvSpPr>
          <p:cNvPr id="2" name="Tytuł 1"/>
          <p:cNvSpPr>
            <a:spLocks noGrp="1"/>
          </p:cNvSpPr>
          <p:nvPr>
            <p:ph type="ctrTitle"/>
          </p:nvPr>
        </p:nvSpPr>
        <p:spPr>
          <a:xfrm>
            <a:off x="179512" y="346440"/>
            <a:ext cx="3473880" cy="1498384"/>
          </a:xfrm>
        </p:spPr>
        <p:txBody>
          <a:bodyPr>
            <a:normAutofit/>
          </a:bodyPr>
          <a:lstStyle/>
          <a:p>
            <a:pPr algn="l"/>
            <a:r>
              <a:rPr lang="pl-PL" sz="3200" dirty="0"/>
              <a:t>Brat Albert poucza braci</a:t>
            </a:r>
            <a:endParaRPr lang="pl-PL" sz="2200" dirty="0"/>
          </a:p>
        </p:txBody>
      </p:sp>
      <p:sp>
        <p:nvSpPr>
          <p:cNvPr id="5" name="Podtytuł 2"/>
          <p:cNvSpPr txBox="1">
            <a:spLocks/>
          </p:cNvSpPr>
          <p:nvPr/>
        </p:nvSpPr>
        <p:spPr>
          <a:xfrm>
            <a:off x="179512" y="4509120"/>
            <a:ext cx="8718624" cy="2232248"/>
          </a:xfrm>
          <a:prstGeom prst="rect">
            <a:avLst/>
          </a:prstGeom>
        </p:spPr>
        <p:txBody>
          <a:bodyPr vert="horz" lIns="91440" tIns="45720" rIns="91440" bIns="45720" numCol="1" spcCol="180000" rtlCol="0">
            <a:no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just"/>
            <a:r>
              <a:rPr lang="pl-PL" sz="2400" dirty="0" smtClean="0"/>
              <a:t>R</a:t>
            </a:r>
            <a:r>
              <a:rPr lang="pl-PL" sz="1600" dirty="0" smtClean="0"/>
              <a:t>ad siadał </a:t>
            </a:r>
            <a:r>
              <a:rPr lang="pl-PL" sz="1600" dirty="0"/>
              <a:t>między braćmi i po prostu, swym barwnym językiem, pełnym trafnych porównań i oryginalnych wyrażeń, mówił o Bogu, o miłości Zbawiciela, o szczęściu </a:t>
            </a:r>
            <a:r>
              <a:rPr lang="pl-PL" sz="1600" dirty="0" smtClean="0"/>
              <a:t>niebieskim</a:t>
            </a:r>
            <a:r>
              <a:rPr lang="pl-PL" sz="1600" dirty="0"/>
              <a:t>, o życiu zakonnym, a przede wszystkim o tym, jak </a:t>
            </a:r>
            <a:r>
              <a:rPr lang="pl-PL" sz="1600" dirty="0" smtClean="0"/>
              <a:t>należy pojmować i re-</a:t>
            </a:r>
            <a:r>
              <a:rPr lang="pl-PL" sz="1600" dirty="0" err="1" smtClean="0"/>
              <a:t>alizować</a:t>
            </a:r>
            <a:r>
              <a:rPr lang="pl-PL" sz="1600" dirty="0" smtClean="0"/>
              <a:t> ewangeliczne </a:t>
            </a:r>
            <a:r>
              <a:rPr lang="pl-PL" sz="1600" dirty="0"/>
              <a:t>przykazanie miłości bliźniego</a:t>
            </a:r>
            <a:r>
              <a:rPr lang="pl-PL" sz="1600" dirty="0" smtClean="0"/>
              <a:t>.</a:t>
            </a:r>
          </a:p>
          <a:p>
            <a:pPr algn="just"/>
            <a:r>
              <a:rPr lang="pl-PL" sz="1600" dirty="0" smtClean="0"/>
              <a:t>Nauki </a:t>
            </a:r>
            <a:r>
              <a:rPr lang="pl-PL" sz="1600" dirty="0"/>
              <a:t>Brata </a:t>
            </a:r>
            <a:r>
              <a:rPr lang="pl-PL" sz="1600" dirty="0" smtClean="0"/>
              <a:t>Alberta </a:t>
            </a:r>
            <a:r>
              <a:rPr lang="pl-PL" sz="1600" dirty="0"/>
              <a:t>nie były zwykłymi, czułostkowymi frazesami, </a:t>
            </a:r>
            <a:r>
              <a:rPr lang="pl-PL" sz="1600" dirty="0" smtClean="0"/>
              <a:t>wyrażanymi w bla-dych </a:t>
            </a:r>
            <a:r>
              <a:rPr lang="pl-PL" sz="1600" dirty="0"/>
              <a:t>słowach; przypominały raczej hetmańskie </a:t>
            </a:r>
            <a:r>
              <a:rPr lang="pl-PL" sz="1600" dirty="0" smtClean="0"/>
              <a:t>rozkazy: </a:t>
            </a:r>
            <a:r>
              <a:rPr lang="pl-PL" sz="1600" dirty="0"/>
              <a:t>„Każdemu głodnemu dać jeść, bezdomnemu miejsce, a nagiemu odzież. </a:t>
            </a:r>
            <a:r>
              <a:rPr lang="pl-PL" sz="1600" dirty="0" smtClean="0"/>
              <a:t>Jeżeli </a:t>
            </a:r>
            <a:r>
              <a:rPr lang="pl-PL" sz="1600" dirty="0"/>
              <a:t>nie można </a:t>
            </a:r>
            <a:r>
              <a:rPr lang="pl-PL" sz="1600" dirty="0" smtClean="0"/>
              <a:t>dać </a:t>
            </a:r>
            <a:r>
              <a:rPr lang="pl-PL" sz="1600" dirty="0"/>
              <a:t>dużo, </a:t>
            </a:r>
            <a:r>
              <a:rPr lang="pl-PL" sz="1600" dirty="0" smtClean="0"/>
              <a:t>dać </a:t>
            </a:r>
            <a:r>
              <a:rPr lang="pl-PL" sz="1600" dirty="0"/>
              <a:t>mało - inaczej nie ma przytuliska”.</a:t>
            </a:r>
          </a:p>
        </p:txBody>
      </p:sp>
      <p:pic>
        <p:nvPicPr>
          <p:cNvPr id="8" name="Obraz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95936" y="389232"/>
            <a:ext cx="4902200" cy="3746500"/>
          </a:xfrm>
          <a:prstGeom prst="rect">
            <a:avLst/>
          </a:prstGeom>
          <a:ln w="38100">
            <a:solidFill>
              <a:schemeClr val="tx2">
                <a:lumMod val="90000"/>
                <a:lumOff val="10000"/>
              </a:schemeClr>
            </a:solidFill>
          </a:ln>
          <a:effectLst>
            <a:innerShdw blurRad="63500" dist="50800" dir="2700000">
              <a:prstClr val="black">
                <a:alpha val="50000"/>
              </a:prstClr>
            </a:innerShdw>
          </a:effectLst>
        </p:spPr>
      </p:pic>
    </p:spTree>
    <p:extLst>
      <p:ext uri="{BB962C8B-B14F-4D97-AF65-F5344CB8AC3E}">
        <p14:creationId xmlns:p14="http://schemas.microsoft.com/office/powerpoint/2010/main" val="270601319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dtytuł 2"/>
          <p:cNvSpPr>
            <a:spLocks noGrp="1"/>
          </p:cNvSpPr>
          <p:nvPr>
            <p:ph type="subTitle" idx="4294967295"/>
          </p:nvPr>
        </p:nvSpPr>
        <p:spPr>
          <a:xfrm>
            <a:off x="179512" y="1844824"/>
            <a:ext cx="3473880" cy="2232248"/>
          </a:xfrm>
          <a:prstGeom prst="rect">
            <a:avLst/>
          </a:prstGeom>
        </p:spPr>
        <p:txBody>
          <a:bodyPr wrap="square" numCol="1" spcCol="180000">
            <a:noAutofit/>
          </a:bodyPr>
          <a:lstStyle/>
          <a:p>
            <a:pPr marL="45720" indent="0" algn="just">
              <a:buNone/>
            </a:pPr>
            <a:r>
              <a:rPr lang="pl-PL" sz="1200" dirty="0"/>
              <a:t>Wielkie serce Brata Alberta nie mogło być nieczułe na nędzę opuszczonej młodzieży.  </a:t>
            </a:r>
            <a:r>
              <a:rPr lang="pl-PL" sz="1200" dirty="0" smtClean="0"/>
              <a:t>        Z </a:t>
            </a:r>
            <a:r>
              <a:rPr lang="pl-PL" sz="1200" dirty="0"/>
              <a:t>bólem serca patrzył na głodnych i </a:t>
            </a:r>
            <a:r>
              <a:rPr lang="pl-PL" sz="1200" dirty="0" err="1" smtClean="0"/>
              <a:t>zzięb-niętych</a:t>
            </a:r>
            <a:r>
              <a:rPr lang="pl-PL" sz="1200" dirty="0" smtClean="0"/>
              <a:t> </a:t>
            </a:r>
            <a:r>
              <a:rPr lang="pl-PL" sz="1200" dirty="0"/>
              <a:t>niedorostków, wychowujących się na </a:t>
            </a:r>
            <a:r>
              <a:rPr lang="pl-PL" sz="1200" dirty="0" smtClean="0"/>
              <a:t>ulicy. Jednymi </a:t>
            </a:r>
            <a:r>
              <a:rPr lang="pl-PL" sz="1200" dirty="0"/>
              <a:t>z pierwszych </a:t>
            </a:r>
            <a:r>
              <a:rPr lang="pl-PL" sz="1200" dirty="0" smtClean="0"/>
              <a:t>przygarniętych </a:t>
            </a:r>
            <a:r>
              <a:rPr lang="pl-PL" sz="1200" dirty="0"/>
              <a:t>przez </a:t>
            </a:r>
            <a:r>
              <a:rPr lang="pl-PL" sz="1200" dirty="0" smtClean="0"/>
              <a:t>Alberta </a:t>
            </a:r>
            <a:r>
              <a:rPr lang="pl-PL" sz="1200" dirty="0"/>
              <a:t>był - ulicznik Szymek i Wicek: „z ślepym okiem”. Szymek, </a:t>
            </a:r>
            <a:r>
              <a:rPr lang="pl-PL" sz="1200" dirty="0" smtClean="0"/>
              <a:t>odwdzięczając </a:t>
            </a:r>
            <a:r>
              <a:rPr lang="pl-PL" sz="1200" dirty="0"/>
              <a:t>się za okazane zaufanie, stał się jego </a:t>
            </a:r>
            <a:r>
              <a:rPr lang="pl-PL" sz="1200" dirty="0" smtClean="0"/>
              <a:t>nieodstępnym </a:t>
            </a:r>
            <a:r>
              <a:rPr lang="pl-PL" sz="1200" dirty="0"/>
              <a:t>pomocnikiem, Wicek przepadał za swym opiekunem i odnosił się do niego </a:t>
            </a:r>
            <a:r>
              <a:rPr lang="pl-PL" sz="1200" dirty="0" smtClean="0"/>
              <a:t>z </a:t>
            </a:r>
            <a:r>
              <a:rPr lang="pl-PL" sz="1200" dirty="0" smtClean="0"/>
              <a:t>dziecięcym </a:t>
            </a:r>
            <a:r>
              <a:rPr lang="pl-PL" sz="1200" dirty="0"/>
              <a:t>przywiązaniem.</a:t>
            </a:r>
          </a:p>
        </p:txBody>
      </p:sp>
      <p:sp>
        <p:nvSpPr>
          <p:cNvPr id="2" name="Tytuł 1"/>
          <p:cNvSpPr>
            <a:spLocks noGrp="1"/>
          </p:cNvSpPr>
          <p:nvPr>
            <p:ph type="ctrTitle"/>
          </p:nvPr>
        </p:nvSpPr>
        <p:spPr>
          <a:xfrm>
            <a:off x="179512" y="346440"/>
            <a:ext cx="3473880" cy="1498384"/>
          </a:xfrm>
        </p:spPr>
        <p:txBody>
          <a:bodyPr>
            <a:normAutofit fontScale="90000"/>
          </a:bodyPr>
          <a:lstStyle/>
          <a:p>
            <a:pPr algn="l"/>
            <a:r>
              <a:rPr lang="pl-PL" sz="3200" dirty="0"/>
              <a:t>Opiekun opuszczonej młodzieży</a:t>
            </a:r>
            <a:endParaRPr lang="pl-PL" sz="2200" dirty="0"/>
          </a:p>
        </p:txBody>
      </p:sp>
      <p:sp>
        <p:nvSpPr>
          <p:cNvPr id="5" name="Podtytuł 2"/>
          <p:cNvSpPr txBox="1">
            <a:spLocks/>
          </p:cNvSpPr>
          <p:nvPr/>
        </p:nvSpPr>
        <p:spPr>
          <a:xfrm>
            <a:off x="179512" y="4077072"/>
            <a:ext cx="8568952" cy="2592288"/>
          </a:xfrm>
          <a:prstGeom prst="rect">
            <a:avLst/>
          </a:prstGeom>
        </p:spPr>
        <p:txBody>
          <a:bodyPr vert="horz" lIns="91440" tIns="45720" rIns="91440" bIns="45720" numCol="1" spcCol="180000" rtlCol="0">
            <a:no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just"/>
            <a:r>
              <a:rPr lang="pl-PL" sz="2400" dirty="0" smtClean="0"/>
              <a:t>P</a:t>
            </a:r>
            <a:r>
              <a:rPr lang="pl-PL" sz="1600" dirty="0" smtClean="0"/>
              <a:t>ewnego </a:t>
            </a:r>
            <a:r>
              <a:rPr lang="pl-PL" sz="1600" dirty="0"/>
              <a:t>razu, już po zorganizowaniu miejskiego przytuliska, przyszedł Wicek na ulicę Krakowską </a:t>
            </a:r>
            <a:r>
              <a:rPr lang="pl-PL" sz="1600" dirty="0" smtClean="0"/>
              <a:t>i domagał </a:t>
            </a:r>
            <a:r>
              <a:rPr lang="pl-PL" sz="1600" dirty="0"/>
              <a:t>się </a:t>
            </a:r>
            <a:r>
              <a:rPr lang="pl-PL" sz="1600" dirty="0" smtClean="0"/>
              <a:t>dopuszczenia </a:t>
            </a:r>
            <a:r>
              <a:rPr lang="pl-PL" sz="1600" dirty="0"/>
              <a:t>go do Brata Alberta. Kiedy zaś furtian wzbronił mu wstępu, powiedział: „Donieście Bratu Starszemu, że przyszedł Wicek ze ślepym okiem!” Brat Albert, usłyszawszy tę szczególną rekomendację, uśmiechnął </a:t>
            </a:r>
            <a:r>
              <a:rPr lang="pl-PL" sz="1600" dirty="0" smtClean="0"/>
              <a:t>się i </a:t>
            </a:r>
            <a:r>
              <a:rPr lang="pl-PL" sz="1600" dirty="0"/>
              <a:t>zaraz polecił </a:t>
            </a:r>
            <a:r>
              <a:rPr lang="pl-PL" sz="1600" dirty="0" smtClean="0"/>
              <a:t>wprowadzić </a:t>
            </a:r>
            <a:r>
              <a:rPr lang="pl-PL" sz="1600" dirty="0"/>
              <a:t>chłopca do swej celi.</a:t>
            </a:r>
          </a:p>
          <a:p>
            <a:pPr algn="just"/>
            <a:r>
              <a:rPr lang="pl-PL" sz="1600" dirty="0"/>
              <a:t>Kochał Brat Albert swych wychowanków, ale ich nie rozpieszczał. Uczył ich miłości Boga, uczciwości wobec ludzi i szczerości. Stawał się szczególnie groźny, gdy spotkał się z </a:t>
            </a:r>
            <a:r>
              <a:rPr lang="pl-PL" sz="1600" dirty="0" smtClean="0"/>
              <a:t>kłamstwem</a:t>
            </a:r>
            <a:r>
              <a:rPr lang="pl-PL" sz="1600" dirty="0"/>
              <a:t>. </a:t>
            </a:r>
            <a:r>
              <a:rPr lang="pl-PL" sz="1600" dirty="0" smtClean="0"/>
              <a:t>Wiedzieli </a:t>
            </a:r>
            <a:r>
              <a:rPr lang="pl-PL" sz="1600" dirty="0"/>
              <a:t>o tym chłopcy i zazwyczaj przyznawali się do popełnionych występków.</a:t>
            </a:r>
          </a:p>
        </p:txBody>
      </p:sp>
      <p:pic>
        <p:nvPicPr>
          <p:cNvPr id="7" name="Obraz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09609" y="435316"/>
            <a:ext cx="4749563" cy="3641756"/>
          </a:xfrm>
          <a:prstGeom prst="rect">
            <a:avLst/>
          </a:prstGeom>
          <a:ln w="38100">
            <a:solidFill>
              <a:schemeClr val="tx2">
                <a:lumMod val="90000"/>
                <a:lumOff val="10000"/>
              </a:schemeClr>
            </a:solidFill>
          </a:ln>
          <a:effectLst>
            <a:innerShdw blurRad="63500" dist="50800" dir="2700000">
              <a:prstClr val="black">
                <a:alpha val="50000"/>
              </a:prstClr>
            </a:innerShdw>
          </a:effectLst>
        </p:spPr>
      </p:pic>
    </p:spTree>
    <p:extLst>
      <p:ext uri="{BB962C8B-B14F-4D97-AF65-F5344CB8AC3E}">
        <p14:creationId xmlns:p14="http://schemas.microsoft.com/office/powerpoint/2010/main" val="34779118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dtytuł 2"/>
          <p:cNvSpPr>
            <a:spLocks noGrp="1"/>
          </p:cNvSpPr>
          <p:nvPr>
            <p:ph type="subTitle" idx="4294967295"/>
          </p:nvPr>
        </p:nvSpPr>
        <p:spPr>
          <a:xfrm>
            <a:off x="323528" y="1916832"/>
            <a:ext cx="3384376" cy="2376264"/>
          </a:xfrm>
          <a:prstGeom prst="rect">
            <a:avLst/>
          </a:prstGeom>
        </p:spPr>
        <p:txBody>
          <a:bodyPr wrap="square" numCol="1" spcCol="180000">
            <a:noAutofit/>
          </a:bodyPr>
          <a:lstStyle/>
          <a:p>
            <a:pPr marL="45720" indent="0" algn="just">
              <a:buNone/>
            </a:pPr>
            <a:r>
              <a:rPr lang="pl-PL" sz="1300" dirty="0"/>
              <a:t>Jedną z tajemnic powodzenia u ludzi jest dar naturalnej radości, płynącej z czystej duszy. Brat Albert w wysokim stopniu posiadał tę </a:t>
            </a:r>
            <a:r>
              <a:rPr lang="pl-PL" sz="1300" dirty="0" smtClean="0"/>
              <a:t>zaletę. Lubił </a:t>
            </a:r>
            <a:r>
              <a:rPr lang="pl-PL" sz="1300" dirty="0"/>
              <a:t>żartować, rad opowiadał </a:t>
            </a:r>
            <a:r>
              <a:rPr lang="pl-PL" sz="1300" dirty="0" smtClean="0"/>
              <a:t>pocieszne </a:t>
            </a:r>
            <a:r>
              <a:rPr lang="pl-PL" sz="1300" dirty="0"/>
              <a:t>historyjki ze swojego życia, </a:t>
            </a:r>
            <a:r>
              <a:rPr lang="pl-PL" sz="1300" dirty="0" smtClean="0"/>
              <a:t>bogatego     </a:t>
            </a:r>
            <a:r>
              <a:rPr lang="pl-PL" sz="1300" dirty="0"/>
              <a:t>w </a:t>
            </a:r>
            <a:r>
              <a:rPr lang="pl-PL" sz="1300" dirty="0" smtClean="0"/>
              <a:t>różne </a:t>
            </a:r>
            <a:r>
              <a:rPr lang="pl-PL" sz="1300" dirty="0"/>
              <a:t>wydarzenia. Ten rys pogodnej </a:t>
            </a:r>
            <a:r>
              <a:rPr lang="pl-PL" sz="1300" dirty="0" smtClean="0"/>
              <a:t>jowialności </a:t>
            </a:r>
            <a:r>
              <a:rPr lang="pl-PL" sz="1300" dirty="0"/>
              <a:t>spostrzegali wszyscy, którzy choć przelotnie spotkali się z Bratem Albertem; ci zaś, którzy go lepiej znali, wiedzieli, że w </a:t>
            </a:r>
            <a:r>
              <a:rPr lang="pl-PL" sz="1300" dirty="0" smtClean="0"/>
              <a:t>takiej </a:t>
            </a:r>
            <a:r>
              <a:rPr lang="pl-PL" sz="1300" dirty="0"/>
              <a:t>formie umiał on ukryć głęboką prawdę, lub osłodzić przykrą decyzję.</a:t>
            </a:r>
          </a:p>
        </p:txBody>
      </p:sp>
      <p:sp>
        <p:nvSpPr>
          <p:cNvPr id="2" name="Tytuł 1"/>
          <p:cNvSpPr>
            <a:spLocks noGrp="1"/>
          </p:cNvSpPr>
          <p:nvPr>
            <p:ph type="ctrTitle"/>
          </p:nvPr>
        </p:nvSpPr>
        <p:spPr>
          <a:xfrm>
            <a:off x="179512" y="346440"/>
            <a:ext cx="3473880" cy="1498384"/>
          </a:xfrm>
        </p:spPr>
        <p:txBody>
          <a:bodyPr>
            <a:normAutofit fontScale="90000"/>
          </a:bodyPr>
          <a:lstStyle/>
          <a:p>
            <a:pPr algn="l"/>
            <a:r>
              <a:rPr lang="pl-PL" sz="3200" dirty="0"/>
              <a:t>Pogodne usposobienie Brata Alberta</a:t>
            </a:r>
            <a:endParaRPr lang="pl-PL" sz="2200" dirty="0"/>
          </a:p>
        </p:txBody>
      </p:sp>
      <p:sp>
        <p:nvSpPr>
          <p:cNvPr id="5" name="Podtytuł 2"/>
          <p:cNvSpPr txBox="1">
            <a:spLocks/>
          </p:cNvSpPr>
          <p:nvPr/>
        </p:nvSpPr>
        <p:spPr>
          <a:xfrm>
            <a:off x="323528" y="4293096"/>
            <a:ext cx="8496944" cy="2448272"/>
          </a:xfrm>
          <a:prstGeom prst="rect">
            <a:avLst/>
          </a:prstGeom>
        </p:spPr>
        <p:txBody>
          <a:bodyPr vert="horz" lIns="91440" tIns="45720" rIns="91440" bIns="45720" numCol="1" spcCol="180000" rtlCol="0">
            <a:no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just"/>
            <a:r>
              <a:rPr lang="pl-PL" sz="2400" dirty="0" smtClean="0"/>
              <a:t>P</a:t>
            </a:r>
            <a:r>
              <a:rPr lang="pl-PL" sz="1600" dirty="0" smtClean="0"/>
              <a:t>ewnego </a:t>
            </a:r>
            <a:r>
              <a:rPr lang="pl-PL" sz="1600" dirty="0"/>
              <a:t>razu zgłosił się do Brata </a:t>
            </a:r>
            <a:r>
              <a:rPr lang="pl-PL" sz="1600" dirty="0" smtClean="0"/>
              <a:t>Alberta chłopiec </a:t>
            </a:r>
            <a:r>
              <a:rPr lang="pl-PL" sz="1600" dirty="0"/>
              <a:t>z prośbą o przyjęcie </a:t>
            </a:r>
            <a:r>
              <a:rPr lang="pl-PL" sz="1600" dirty="0" smtClean="0"/>
              <a:t>go </a:t>
            </a:r>
            <a:r>
              <a:rPr lang="pl-PL" sz="1600" dirty="0"/>
              <a:t>do zgromadzenia. Brat </a:t>
            </a:r>
            <a:r>
              <a:rPr lang="pl-PL" sz="1600" dirty="0" smtClean="0"/>
              <a:t>Albert </a:t>
            </a:r>
            <a:r>
              <a:rPr lang="pl-PL" sz="1600" dirty="0"/>
              <a:t>bystrym okiem spostrzegł, że młodzieniaszek nie nadaję się do tego zgromadzenia, ale chcąc mu osłodzić odmowę, polecił oczyścić sobie obuwie. </a:t>
            </a:r>
            <a:endParaRPr lang="pl-PL" sz="1600" dirty="0" smtClean="0"/>
          </a:p>
          <a:p>
            <a:pPr algn="just"/>
            <a:r>
              <a:rPr lang="pl-PL" sz="1600" dirty="0" smtClean="0"/>
              <a:t>Kiedy uszczęśliwiony </a:t>
            </a:r>
            <a:r>
              <a:rPr lang="pl-PL" sz="1600" dirty="0"/>
              <a:t>chłopiec zabrał się do ściągania </a:t>
            </a:r>
            <a:r>
              <a:rPr lang="pl-PL" sz="1600" dirty="0" smtClean="0"/>
              <a:t>Bratu </a:t>
            </a:r>
            <a:r>
              <a:rPr lang="pl-PL" sz="1600" dirty="0"/>
              <a:t>Albertowi trepa, zakonnik niepostrzeżenie odpiął sprzączkę przy swojej protezie, a gdy chłopak dziwił się ciężarowi chodaka, Brat Albert zawołał: </a:t>
            </a:r>
            <a:r>
              <a:rPr lang="pl-PL" sz="1600" dirty="0" smtClean="0"/>
              <a:t>„Niedołęga</a:t>
            </a:r>
            <a:r>
              <a:rPr lang="pl-PL" sz="1600" dirty="0"/>
              <a:t>, urwał mi nogę i taki chce być albertynem!” Chłopak uwierzył i zaczął płakać, a wówczas Brat Albert uspokoił </a:t>
            </a:r>
            <a:r>
              <a:rPr lang="pl-PL" sz="1600" dirty="0" smtClean="0"/>
              <a:t>go </a:t>
            </a:r>
            <a:r>
              <a:rPr lang="pl-PL" sz="1600" dirty="0" smtClean="0"/>
              <a:t>i </a:t>
            </a:r>
            <a:r>
              <a:rPr lang="pl-PL" sz="1600" dirty="0" smtClean="0"/>
              <a:t>poradził </a:t>
            </a:r>
            <a:r>
              <a:rPr lang="pl-PL" sz="1600" dirty="0"/>
              <a:t>mu gdzie indziej skierować swoje kroki.</a:t>
            </a:r>
          </a:p>
        </p:txBody>
      </p:sp>
      <p:pic>
        <p:nvPicPr>
          <p:cNvPr id="7" name="Obraz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36392" y="548680"/>
            <a:ext cx="4724400" cy="3632200"/>
          </a:xfrm>
          <a:prstGeom prst="rect">
            <a:avLst/>
          </a:prstGeom>
          <a:ln w="38100">
            <a:solidFill>
              <a:schemeClr val="tx2">
                <a:lumMod val="90000"/>
                <a:lumOff val="10000"/>
              </a:schemeClr>
            </a:solidFill>
          </a:ln>
          <a:effectLst>
            <a:innerShdw blurRad="63500" dist="50800" dir="2700000">
              <a:prstClr val="black">
                <a:alpha val="50000"/>
              </a:prstClr>
            </a:innerShdw>
          </a:effectLst>
        </p:spPr>
      </p:pic>
    </p:spTree>
    <p:extLst>
      <p:ext uri="{BB962C8B-B14F-4D97-AF65-F5344CB8AC3E}">
        <p14:creationId xmlns:p14="http://schemas.microsoft.com/office/powerpoint/2010/main" val="407691405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dtytuł 2"/>
          <p:cNvSpPr>
            <a:spLocks noGrp="1"/>
          </p:cNvSpPr>
          <p:nvPr>
            <p:ph type="subTitle" idx="4294967295"/>
          </p:nvPr>
        </p:nvSpPr>
        <p:spPr>
          <a:xfrm>
            <a:off x="323528" y="1891077"/>
            <a:ext cx="3329864" cy="1929187"/>
          </a:xfrm>
          <a:prstGeom prst="rect">
            <a:avLst/>
          </a:prstGeom>
        </p:spPr>
        <p:txBody>
          <a:bodyPr wrap="square" numCol="1" spcCol="180000">
            <a:noAutofit/>
          </a:bodyPr>
          <a:lstStyle/>
          <a:p>
            <a:pPr marL="45720" indent="0" algn="just">
              <a:buNone/>
            </a:pPr>
            <a:r>
              <a:rPr lang="pl-PL" sz="1400" dirty="0"/>
              <a:t>Pomyślne rezultaty opieki nad </a:t>
            </a:r>
            <a:r>
              <a:rPr lang="pl-PL" sz="1400" dirty="0" smtClean="0"/>
              <a:t>mężczyznami </a:t>
            </a:r>
            <a:r>
              <a:rPr lang="pl-PL" sz="1400" dirty="0"/>
              <a:t>wzbudziły pragnienie wśród biednych kobiet, by Brat Albert zajął się również ich losem. Brat Albert sam już o tym myślał, lecz na próżno szukać </a:t>
            </a:r>
            <a:r>
              <a:rPr lang="pl-PL" sz="1400" dirty="0" smtClean="0"/>
              <a:t>pomocnic</a:t>
            </a:r>
            <a:r>
              <a:rPr lang="pl-PL" sz="1400" dirty="0"/>
              <a:t>, </a:t>
            </a:r>
            <a:r>
              <a:rPr lang="pl-PL" sz="1400" dirty="0" smtClean="0"/>
              <a:t>które </a:t>
            </a:r>
            <a:r>
              <a:rPr lang="pl-PL" sz="1400" dirty="0"/>
              <a:t>by, poddawszy się </a:t>
            </a:r>
            <a:r>
              <a:rPr lang="pl-PL" sz="1400" dirty="0" smtClean="0"/>
              <a:t>podobnemu </a:t>
            </a:r>
            <a:r>
              <a:rPr lang="pl-PL" sz="1400" dirty="0" smtClean="0"/>
              <a:t>regulaminowi </a:t>
            </a:r>
            <a:r>
              <a:rPr lang="pl-PL" sz="1400" dirty="0"/>
              <a:t>jak bracia, zajęły się </a:t>
            </a:r>
            <a:r>
              <a:rPr lang="pl-PL" sz="1400" dirty="0" smtClean="0"/>
              <a:t>przytuliskiem </a:t>
            </a:r>
            <a:r>
              <a:rPr lang="pl-PL" sz="1400" dirty="0"/>
              <a:t>dla kobiet.</a:t>
            </a:r>
          </a:p>
        </p:txBody>
      </p:sp>
      <p:sp>
        <p:nvSpPr>
          <p:cNvPr id="2" name="Tytuł 1"/>
          <p:cNvSpPr>
            <a:spLocks noGrp="1"/>
          </p:cNvSpPr>
          <p:nvPr>
            <p:ph type="ctrTitle"/>
          </p:nvPr>
        </p:nvSpPr>
        <p:spPr>
          <a:xfrm>
            <a:off x="179512" y="346440"/>
            <a:ext cx="3473880" cy="1498384"/>
          </a:xfrm>
        </p:spPr>
        <p:txBody>
          <a:bodyPr>
            <a:normAutofit fontScale="90000"/>
          </a:bodyPr>
          <a:lstStyle/>
          <a:p>
            <a:pPr algn="l"/>
            <a:r>
              <a:rPr lang="pl-PL" sz="3200" dirty="0"/>
              <a:t>Założenie Zgromadzenia S.S. Albertynek</a:t>
            </a:r>
            <a:endParaRPr lang="pl-PL" sz="2200" dirty="0"/>
          </a:p>
        </p:txBody>
      </p:sp>
      <p:sp>
        <p:nvSpPr>
          <p:cNvPr id="5" name="Podtytuł 2"/>
          <p:cNvSpPr txBox="1">
            <a:spLocks/>
          </p:cNvSpPr>
          <p:nvPr/>
        </p:nvSpPr>
        <p:spPr>
          <a:xfrm>
            <a:off x="323528" y="4005064"/>
            <a:ext cx="8424936" cy="2686606"/>
          </a:xfrm>
          <a:prstGeom prst="rect">
            <a:avLst/>
          </a:prstGeom>
        </p:spPr>
        <p:txBody>
          <a:bodyPr vert="horz" lIns="91440" tIns="45720" rIns="91440" bIns="45720" numCol="1" spcCol="180000" rtlCol="0">
            <a:no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just"/>
            <a:r>
              <a:rPr lang="pl-PL" sz="2400" dirty="0" smtClean="0"/>
              <a:t>J</a:t>
            </a:r>
            <a:r>
              <a:rPr lang="pl-PL" sz="1600" dirty="0" smtClean="0"/>
              <a:t>ak </a:t>
            </a:r>
            <a:r>
              <a:rPr lang="pl-PL" sz="1600" dirty="0"/>
              <a:t>zwykle przed podjęciem decyzji w ważnych sprawach pobożny zakonnik w gorących modlitwach prosił Boga o światło i pomoc. I modlitwa Brata Alberta została wysłuchana. Kiedy w rok po założeniu przytuliska dla mężczyzn Albert stał z braćmi przed katedrą wawelską, oczekując na wyjście procesji Bożego Ciała, nagle z tłumu pobożnych </a:t>
            </a:r>
            <a:r>
              <a:rPr lang="pl-PL" sz="1600" dirty="0" smtClean="0"/>
              <a:t>wysunę-</a:t>
            </a:r>
            <a:r>
              <a:rPr lang="pl-PL" sz="1600" dirty="0" err="1" smtClean="0"/>
              <a:t>ły</a:t>
            </a:r>
            <a:r>
              <a:rPr lang="pl-PL" sz="1600" dirty="0" smtClean="0"/>
              <a:t> </a:t>
            </a:r>
            <a:r>
              <a:rPr lang="pl-PL" sz="1600" dirty="0"/>
              <a:t>się dwie kobiety, z </a:t>
            </a:r>
            <a:r>
              <a:rPr lang="pl-PL" sz="1600" dirty="0" smtClean="0"/>
              <a:t>których </a:t>
            </a:r>
            <a:r>
              <a:rPr lang="pl-PL" sz="1600" dirty="0"/>
              <a:t>starsza, padając na kolana przed Bratem </a:t>
            </a:r>
            <a:r>
              <a:rPr lang="pl-PL" sz="1600" dirty="0" smtClean="0"/>
              <a:t>Albertem</a:t>
            </a:r>
            <a:r>
              <a:rPr lang="pl-PL" sz="1600" dirty="0"/>
              <a:t>, </a:t>
            </a:r>
            <a:r>
              <a:rPr lang="pl-PL" sz="1600" dirty="0" smtClean="0"/>
              <a:t>powie-działa</a:t>
            </a:r>
            <a:r>
              <a:rPr lang="pl-PL" sz="1600" dirty="0"/>
              <a:t>: „Ojcze! Od trzech lat modlimy się gorąco, abyśmy były zakonnicami i teraz </a:t>
            </a:r>
            <a:r>
              <a:rPr lang="pl-PL" sz="1600" dirty="0" smtClean="0"/>
              <a:t>już </a:t>
            </a:r>
            <a:r>
              <a:rPr lang="pl-PL" sz="1600" dirty="0"/>
              <a:t>wiemy, czego Pan Bóg od nas żąda</a:t>
            </a:r>
            <a:r>
              <a:rPr lang="pl-PL" sz="1600" dirty="0" smtClean="0"/>
              <a:t>”; po </a:t>
            </a:r>
            <a:r>
              <a:rPr lang="pl-PL" sz="1600" dirty="0"/>
              <a:t>czym w imieniu swoim i towarzyszki prosiła Brata Alberta, żeby je przyjął do zgromadzenia. </a:t>
            </a:r>
            <a:r>
              <a:rPr lang="pl-PL" sz="1600" dirty="0" smtClean="0"/>
              <a:t>Uradowany </a:t>
            </a:r>
            <a:r>
              <a:rPr lang="pl-PL" sz="1600" dirty="0"/>
              <a:t>Brat Albert odpowiedział</a:t>
            </a:r>
            <a:r>
              <a:rPr lang="pl-PL" sz="1600" dirty="0" smtClean="0"/>
              <a:t>: </a:t>
            </a:r>
            <a:r>
              <a:rPr lang="pl-PL" sz="1600" dirty="0"/>
              <a:t>„I ja od dawna modliłem się, aby mi Bóg zesłał takie zakonne osoby”. Niedługo potem Anna Lubańska wraz z dobranymi towarzyszkami otrzymała z rąk Brata Alberta habit zakonny.</a:t>
            </a:r>
          </a:p>
        </p:txBody>
      </p:sp>
      <p:pic>
        <p:nvPicPr>
          <p:cNvPr id="8" name="Obraz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33564" y="199611"/>
            <a:ext cx="4914900" cy="3759200"/>
          </a:xfrm>
          <a:prstGeom prst="rect">
            <a:avLst/>
          </a:prstGeom>
          <a:ln w="38100">
            <a:solidFill>
              <a:schemeClr val="tx2">
                <a:lumMod val="90000"/>
                <a:lumOff val="10000"/>
              </a:schemeClr>
            </a:solidFill>
          </a:ln>
          <a:effectLst>
            <a:innerShdw blurRad="63500" dist="50800" dir="2700000">
              <a:prstClr val="black">
                <a:alpha val="50000"/>
              </a:prstClr>
            </a:innerShdw>
          </a:effectLst>
        </p:spPr>
      </p:pic>
    </p:spTree>
    <p:extLst>
      <p:ext uri="{BB962C8B-B14F-4D97-AF65-F5344CB8AC3E}">
        <p14:creationId xmlns:p14="http://schemas.microsoft.com/office/powerpoint/2010/main" val="97776319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dtytuł 2"/>
          <p:cNvSpPr>
            <a:spLocks noGrp="1"/>
          </p:cNvSpPr>
          <p:nvPr>
            <p:ph type="subTitle" idx="4294967295"/>
          </p:nvPr>
        </p:nvSpPr>
        <p:spPr>
          <a:xfrm>
            <a:off x="179512" y="1196752"/>
            <a:ext cx="3456384" cy="2858010"/>
          </a:xfrm>
          <a:prstGeom prst="rect">
            <a:avLst/>
          </a:prstGeom>
        </p:spPr>
        <p:txBody>
          <a:bodyPr wrap="square" numCol="1" spcCol="180000">
            <a:noAutofit/>
          </a:bodyPr>
          <a:lstStyle/>
          <a:p>
            <a:pPr marL="45720" indent="0" algn="just">
              <a:buNone/>
            </a:pPr>
            <a:r>
              <a:rPr lang="pl-PL" sz="1200" dirty="0"/>
              <a:t>Każde wielkie dzieło w kościele Bożym musi zazwyczaj przejść przez ogień próby i </a:t>
            </a:r>
            <a:r>
              <a:rPr lang="pl-PL" sz="1200" dirty="0" smtClean="0"/>
              <a:t>prze-śladowania</a:t>
            </a:r>
            <a:r>
              <a:rPr lang="pl-PL" sz="1200" dirty="0"/>
              <a:t>. Doświadczył tego na sobie również Brat Albert. Już na samym początku </a:t>
            </a:r>
            <a:r>
              <a:rPr lang="pl-PL" sz="1200" dirty="0" err="1" smtClean="0"/>
              <a:t>rozpo-czętej</a:t>
            </a:r>
            <a:r>
              <a:rPr lang="pl-PL" sz="1200" dirty="0" smtClean="0"/>
              <a:t> </a:t>
            </a:r>
            <a:r>
              <a:rPr lang="pl-PL" sz="1200" dirty="0"/>
              <a:t>przez siebie pracy charytatywnej  spotkał się z ostrymi napadami ze strony partii i  dzienników liberalnych. Napaści te nie </a:t>
            </a:r>
            <a:r>
              <a:rPr lang="pl-PL" sz="1200" dirty="0" smtClean="0"/>
              <a:t>usta-wały </a:t>
            </a:r>
            <a:r>
              <a:rPr lang="pl-PL" sz="1200" dirty="0"/>
              <a:t>również po zorganizowaniu ogrzewalni</a:t>
            </a:r>
            <a:r>
              <a:rPr lang="pl-PL" sz="1200" dirty="0" smtClean="0"/>
              <a:t>,    </a:t>
            </a:r>
            <a:r>
              <a:rPr lang="pl-PL" sz="1200" dirty="0"/>
              <a:t>a już z dziką furią wybuchły po założeniu przytuliska dla kobiet. Obrzucono Brata </a:t>
            </a:r>
            <a:r>
              <a:rPr lang="pl-PL" sz="1200" dirty="0" err="1" smtClean="0"/>
              <a:t>Alber</a:t>
            </a:r>
            <a:r>
              <a:rPr lang="pl-PL" sz="1200" dirty="0" smtClean="0"/>
              <a:t>-ta </a:t>
            </a:r>
            <a:r>
              <a:rPr lang="pl-PL" sz="1200" dirty="0"/>
              <a:t>błotem </a:t>
            </a:r>
            <a:r>
              <a:rPr lang="pl-PL" sz="1200" dirty="0" smtClean="0"/>
              <a:t>najohydniejszymi </a:t>
            </a:r>
            <a:r>
              <a:rPr lang="pl-PL" sz="1200" dirty="0"/>
              <a:t>kalumniami; a gdy siostry albertynki w dniu obłóczyn wyszły z </a:t>
            </a:r>
            <a:r>
              <a:rPr lang="pl-PL" sz="1200" dirty="0" smtClean="0"/>
              <a:t>pa-</a:t>
            </a:r>
            <a:r>
              <a:rPr lang="pl-PL" sz="1200" dirty="0" err="1" smtClean="0"/>
              <a:t>łacu</a:t>
            </a:r>
            <a:r>
              <a:rPr lang="pl-PL" sz="1200" dirty="0" smtClean="0"/>
              <a:t> </a:t>
            </a:r>
            <a:r>
              <a:rPr lang="pl-PL" sz="1200" dirty="0"/>
              <a:t>biskupiego, zostały zasypane gradem kamieni przez podburzony tłum, który je ścigał aż do bramy przytuliska.</a:t>
            </a:r>
          </a:p>
        </p:txBody>
      </p:sp>
      <p:sp>
        <p:nvSpPr>
          <p:cNvPr id="2" name="Tytuł 1"/>
          <p:cNvSpPr>
            <a:spLocks noGrp="1"/>
          </p:cNvSpPr>
          <p:nvPr>
            <p:ph type="ctrTitle"/>
          </p:nvPr>
        </p:nvSpPr>
        <p:spPr>
          <a:xfrm>
            <a:off x="179512" y="346440"/>
            <a:ext cx="3473880" cy="1498384"/>
          </a:xfrm>
        </p:spPr>
        <p:txBody>
          <a:bodyPr>
            <a:normAutofit/>
          </a:bodyPr>
          <a:lstStyle/>
          <a:p>
            <a:pPr algn="l"/>
            <a:r>
              <a:rPr lang="pl-PL" sz="3200" dirty="0"/>
              <a:t>Prześladowania</a:t>
            </a:r>
            <a:endParaRPr lang="pl-PL" sz="2200" dirty="0"/>
          </a:p>
        </p:txBody>
      </p:sp>
      <p:sp>
        <p:nvSpPr>
          <p:cNvPr id="5" name="Podtytuł 2"/>
          <p:cNvSpPr txBox="1">
            <a:spLocks/>
          </p:cNvSpPr>
          <p:nvPr/>
        </p:nvSpPr>
        <p:spPr>
          <a:xfrm>
            <a:off x="251520" y="4365104"/>
            <a:ext cx="8376173" cy="2304256"/>
          </a:xfrm>
          <a:prstGeom prst="rect">
            <a:avLst/>
          </a:prstGeom>
        </p:spPr>
        <p:txBody>
          <a:bodyPr vert="horz" lIns="91440" tIns="45720" rIns="91440" bIns="45720" numCol="1" spcCol="180000" rtlCol="0">
            <a:no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just"/>
            <a:r>
              <a:rPr lang="pl-PL" sz="2400" dirty="0" smtClean="0"/>
              <a:t>B</a:t>
            </a:r>
            <a:r>
              <a:rPr lang="pl-PL" sz="1600" dirty="0" smtClean="0"/>
              <a:t>rat </a:t>
            </a:r>
            <a:r>
              <a:rPr lang="pl-PL" sz="1600" dirty="0"/>
              <a:t>Albert wszystkie te wrogie objawy przyjmował ze spokojem </a:t>
            </a:r>
            <a:r>
              <a:rPr lang="pl-PL" sz="1600" dirty="0" smtClean="0"/>
              <a:t>świętego</a:t>
            </a:r>
            <a:r>
              <a:rPr lang="pl-PL" sz="1600" dirty="0"/>
              <a:t>. Gdy </a:t>
            </a:r>
            <a:r>
              <a:rPr lang="pl-PL" sz="1600" dirty="0" err="1" smtClean="0"/>
              <a:t>pew-nego</a:t>
            </a:r>
            <a:r>
              <a:rPr lang="pl-PL" sz="1600" dirty="0" smtClean="0"/>
              <a:t> </a:t>
            </a:r>
            <a:r>
              <a:rPr lang="pl-PL" sz="1600" dirty="0"/>
              <a:t>dnia blacharz, sprowadzony do przytuliska dla przeprowadzenia potrzebnych napraw, zaczął lżyć Brata Alberta, zakonnik Boży słuchał spokojnie obelg robotnika; </a:t>
            </a:r>
            <a:r>
              <a:rPr lang="pl-PL" sz="1600" dirty="0" smtClean="0"/>
              <a:t> w </a:t>
            </a:r>
            <a:r>
              <a:rPr lang="pl-PL" sz="1600" dirty="0"/>
              <a:t>końcu widząc, że tamten już swą </a:t>
            </a:r>
            <a:r>
              <a:rPr lang="pl-PL" sz="1600" dirty="0" smtClean="0"/>
              <a:t>złość </a:t>
            </a:r>
            <a:r>
              <a:rPr lang="pl-PL" sz="1600" dirty="0"/>
              <a:t>wyładował, pokazał mu, jakie konkretnie prace blacharskie trzeba wykonać. </a:t>
            </a:r>
            <a:endParaRPr lang="pl-PL" sz="1600" dirty="0" smtClean="0"/>
          </a:p>
          <a:p>
            <a:pPr algn="just"/>
            <a:r>
              <a:rPr lang="pl-PL" sz="1600" dirty="0" smtClean="0"/>
              <a:t>Innym </a:t>
            </a:r>
            <a:r>
              <a:rPr lang="pl-PL" sz="1600" dirty="0"/>
              <a:t>razem jakiś ulicznik ugodził kamieniem przechodzącego </a:t>
            </a:r>
            <a:r>
              <a:rPr lang="pl-PL" sz="1600" dirty="0" smtClean="0"/>
              <a:t>ulicą </a:t>
            </a:r>
            <a:r>
              <a:rPr lang="pl-PL" sz="1600" dirty="0"/>
              <a:t>Brata Alberta. Towarzyszący mu brat zakonny chciał skarcić zuchwalca, ale Brat Albert powstrzymał go </a:t>
            </a:r>
            <a:r>
              <a:rPr lang="pl-PL" sz="1600" dirty="0" smtClean="0"/>
              <a:t>mówiąc</a:t>
            </a:r>
            <a:r>
              <a:rPr lang="pl-PL" sz="1600" dirty="0"/>
              <a:t>: „</a:t>
            </a:r>
            <a:r>
              <a:rPr lang="pl-PL" sz="1600" dirty="0" err="1"/>
              <a:t>Takiś</a:t>
            </a:r>
            <a:r>
              <a:rPr lang="pl-PL" sz="1600" dirty="0"/>
              <a:t> gorący bracie</a:t>
            </a:r>
            <a:r>
              <a:rPr lang="pl-PL" sz="1600" dirty="0" smtClean="0"/>
              <a:t>?”, </a:t>
            </a:r>
            <a:r>
              <a:rPr lang="pl-PL" sz="1600" dirty="0"/>
              <a:t>a potem dodał z uśmiechem: „Ten ma dobre oko”.</a:t>
            </a:r>
          </a:p>
        </p:txBody>
      </p:sp>
      <p:pic>
        <p:nvPicPr>
          <p:cNvPr id="7" name="Obraz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65193" y="199611"/>
            <a:ext cx="4762500" cy="3644900"/>
          </a:xfrm>
          <a:prstGeom prst="rect">
            <a:avLst/>
          </a:prstGeom>
          <a:ln w="38100">
            <a:solidFill>
              <a:schemeClr val="tx2">
                <a:lumMod val="90000"/>
                <a:lumOff val="10000"/>
              </a:schemeClr>
            </a:solidFill>
          </a:ln>
          <a:effectLst>
            <a:innerShdw blurRad="63500" dist="50800" dir="2700000">
              <a:prstClr val="black">
                <a:alpha val="50000"/>
              </a:prstClr>
            </a:innerShdw>
          </a:effectLst>
        </p:spPr>
      </p:pic>
    </p:spTree>
    <p:extLst>
      <p:ext uri="{BB962C8B-B14F-4D97-AF65-F5344CB8AC3E}">
        <p14:creationId xmlns:p14="http://schemas.microsoft.com/office/powerpoint/2010/main" val="97451815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dtytuł 2"/>
          <p:cNvSpPr>
            <a:spLocks noGrp="1"/>
          </p:cNvSpPr>
          <p:nvPr>
            <p:ph type="subTitle" idx="4294967295"/>
          </p:nvPr>
        </p:nvSpPr>
        <p:spPr>
          <a:xfrm>
            <a:off x="179512" y="1844824"/>
            <a:ext cx="3312368" cy="2448272"/>
          </a:xfrm>
          <a:prstGeom prst="rect">
            <a:avLst/>
          </a:prstGeom>
        </p:spPr>
        <p:txBody>
          <a:bodyPr wrap="square" numCol="1" spcCol="180000">
            <a:noAutofit/>
          </a:bodyPr>
          <a:lstStyle/>
          <a:p>
            <a:pPr marL="45720" indent="0" algn="just">
              <a:buNone/>
            </a:pPr>
            <a:r>
              <a:rPr lang="pl-PL" sz="1200" dirty="0" smtClean="0"/>
              <a:t>Długoletnie </a:t>
            </a:r>
            <a:r>
              <a:rPr lang="pl-PL" sz="1200" dirty="0"/>
              <a:t>doświadczenie przekonało Brata Alberta, że niejednokrotnie jałmużna </a:t>
            </a:r>
            <a:r>
              <a:rPr lang="pl-PL" sz="1200" dirty="0" smtClean="0"/>
              <a:t>de-moralizuje </a:t>
            </a:r>
            <a:r>
              <a:rPr lang="pl-PL" sz="1200" dirty="0"/>
              <a:t>człowieka, a najlepszym </a:t>
            </a:r>
            <a:r>
              <a:rPr lang="pl-PL" sz="1200" dirty="0" err="1" smtClean="0"/>
              <a:t>sposo-bem</a:t>
            </a:r>
            <a:r>
              <a:rPr lang="pl-PL" sz="1200" dirty="0" smtClean="0"/>
              <a:t> </a:t>
            </a:r>
            <a:r>
              <a:rPr lang="pl-PL" sz="1200" dirty="0"/>
              <a:t>przyjścia człowiekowi z pomocą jest </a:t>
            </a:r>
            <a:r>
              <a:rPr lang="pl-PL" sz="1200" dirty="0" smtClean="0"/>
              <a:t>zapewnienie </a:t>
            </a:r>
            <a:r>
              <a:rPr lang="pl-PL" sz="1200" dirty="0"/>
              <a:t>mu pracy zarobkowej. W tym celu w roku </a:t>
            </a:r>
            <a:r>
              <a:rPr lang="pl-PL" sz="1200" dirty="0" smtClean="0"/>
              <a:t>1882 </a:t>
            </a:r>
            <a:r>
              <a:rPr lang="pl-PL" sz="1200" dirty="0"/>
              <a:t>w przytulisku dla mężczyzn założono fabrykę mebli giętych, potem wprowadzono również wyrób </a:t>
            </a:r>
            <a:r>
              <a:rPr lang="pl-PL" sz="1200" dirty="0" smtClean="0"/>
              <a:t>słomianek        i mioteł</a:t>
            </a:r>
            <a:r>
              <a:rPr lang="pl-PL" sz="1200" dirty="0"/>
              <a:t>, następnie otwarto piekarnię, </a:t>
            </a:r>
            <a:r>
              <a:rPr lang="pl-PL" sz="1200" dirty="0" smtClean="0"/>
              <a:t>war-</a:t>
            </a:r>
            <a:r>
              <a:rPr lang="pl-PL" sz="1200" dirty="0" err="1" smtClean="0"/>
              <a:t>sztaty</a:t>
            </a:r>
            <a:r>
              <a:rPr lang="pl-PL" sz="1200" dirty="0" smtClean="0"/>
              <a:t> </a:t>
            </a:r>
            <a:r>
              <a:rPr lang="pl-PL" sz="1200" dirty="0"/>
              <a:t>szewskie, a w </a:t>
            </a:r>
            <a:r>
              <a:rPr lang="pl-PL" sz="1200" dirty="0" smtClean="0"/>
              <a:t>przytulisku </a:t>
            </a:r>
            <a:r>
              <a:rPr lang="pl-PL" sz="1200" dirty="0"/>
              <a:t>dla kobiet - ręczne warsztaty tkackie i </a:t>
            </a:r>
            <a:r>
              <a:rPr lang="pl-PL" sz="1200" dirty="0" smtClean="0"/>
              <a:t>przędzalnie </a:t>
            </a:r>
            <a:r>
              <a:rPr lang="pl-PL" sz="1200" dirty="0"/>
              <a:t>lnu; </a:t>
            </a:r>
            <a:r>
              <a:rPr lang="pl-PL" sz="1200" dirty="0" smtClean="0"/>
              <a:t>oraz </a:t>
            </a:r>
            <a:r>
              <a:rPr lang="pl-PL" sz="1200" dirty="0"/>
              <a:t>inne prace.</a:t>
            </a:r>
          </a:p>
        </p:txBody>
      </p:sp>
      <p:sp>
        <p:nvSpPr>
          <p:cNvPr id="2" name="Tytuł 1"/>
          <p:cNvSpPr>
            <a:spLocks noGrp="1"/>
          </p:cNvSpPr>
          <p:nvPr>
            <p:ph type="ctrTitle"/>
          </p:nvPr>
        </p:nvSpPr>
        <p:spPr>
          <a:xfrm>
            <a:off x="179512" y="346440"/>
            <a:ext cx="3473880" cy="1498384"/>
          </a:xfrm>
        </p:spPr>
        <p:txBody>
          <a:bodyPr>
            <a:normAutofit fontScale="90000"/>
          </a:bodyPr>
          <a:lstStyle/>
          <a:p>
            <a:pPr algn="l"/>
            <a:r>
              <a:rPr lang="pl-PL" sz="3200" dirty="0"/>
              <a:t>Brat Albert zapewnia pracę nędzarzom</a:t>
            </a:r>
            <a:endParaRPr lang="pl-PL" sz="2200" dirty="0"/>
          </a:p>
        </p:txBody>
      </p:sp>
      <p:sp>
        <p:nvSpPr>
          <p:cNvPr id="5" name="Podtytuł 2"/>
          <p:cNvSpPr txBox="1">
            <a:spLocks/>
          </p:cNvSpPr>
          <p:nvPr/>
        </p:nvSpPr>
        <p:spPr>
          <a:xfrm>
            <a:off x="323528" y="4149080"/>
            <a:ext cx="8309992" cy="2592288"/>
          </a:xfrm>
          <a:prstGeom prst="rect">
            <a:avLst/>
          </a:prstGeom>
        </p:spPr>
        <p:txBody>
          <a:bodyPr vert="horz" lIns="91440" tIns="45720" rIns="91440" bIns="45720" numCol="1" spcCol="180000" rtlCol="0">
            <a:no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just"/>
            <a:r>
              <a:rPr lang="pl-PL" sz="2400" dirty="0" smtClean="0"/>
              <a:t>B</a:t>
            </a:r>
            <a:r>
              <a:rPr lang="pl-PL" sz="1600" dirty="0" smtClean="0"/>
              <a:t>rat Albert </a:t>
            </a:r>
            <a:r>
              <a:rPr lang="pl-PL" sz="1600" dirty="0"/>
              <a:t>mawiał: „Człowiekowi, jeżeli jest już poratowany w ostatecznej potrzebie, należy się </a:t>
            </a:r>
            <a:r>
              <a:rPr lang="pl-PL" sz="1600" dirty="0" smtClean="0"/>
              <a:t>bezpośrednio </a:t>
            </a:r>
            <a:r>
              <a:rPr lang="pl-PL" sz="1600" dirty="0"/>
              <a:t>po </a:t>
            </a:r>
            <a:r>
              <a:rPr lang="pl-PL" sz="1600" dirty="0" smtClean="0"/>
              <a:t>tym, </a:t>
            </a:r>
            <a:r>
              <a:rPr lang="pl-PL" sz="1600" dirty="0"/>
              <a:t>otworzyć niejako furtkę do wyjścia z </a:t>
            </a:r>
            <a:r>
              <a:rPr lang="pl-PL" sz="1600" dirty="0" smtClean="0"/>
              <a:t>nędzy</a:t>
            </a:r>
            <a:r>
              <a:rPr lang="pl-PL" sz="1600" dirty="0"/>
              <a:t>, inaczej bowiem nie warto go było ratować. Stać się zaś to może tylko przez pracę zarobkową, bo nadzieja samodzielnego zarobku jest tu uczciwym, do </a:t>
            </a:r>
            <a:r>
              <a:rPr lang="pl-PL" sz="1600" dirty="0" smtClean="0"/>
              <a:t>pracy i </a:t>
            </a:r>
            <a:r>
              <a:rPr lang="pl-PL" sz="1600" dirty="0" smtClean="0"/>
              <a:t>pilności </a:t>
            </a:r>
            <a:r>
              <a:rPr lang="pl-PL" sz="1600" dirty="0"/>
              <a:t>dostatecznym </a:t>
            </a:r>
            <a:r>
              <a:rPr lang="pl-PL" sz="1600" dirty="0" smtClean="0"/>
              <a:t>zwykle </a:t>
            </a:r>
            <a:r>
              <a:rPr lang="pl-PL" sz="1600" dirty="0"/>
              <a:t>motorem”.</a:t>
            </a:r>
          </a:p>
          <a:p>
            <a:pPr algn="just"/>
            <a:r>
              <a:rPr lang="pl-PL" sz="1600" dirty="0"/>
              <a:t>Zasadę obowiązującą w przytuliskach Brata Alberta ilustruje to zdanie: „Każdy ubogi, który się przedstawi, znajdzie tutaj zimą i latem przytułek, głodny i obdarty strawę, </a:t>
            </a:r>
            <a:r>
              <a:rPr lang="pl-PL" sz="1600" dirty="0" smtClean="0"/>
              <a:t>względnie </a:t>
            </a:r>
            <a:r>
              <a:rPr lang="pl-PL" sz="1600" dirty="0"/>
              <a:t>zapomogę w odzieży, głodny bez zajęcia, a do pracy zdolny, pracę zarobkową w ułatwionych warunkach”.</a:t>
            </a:r>
          </a:p>
        </p:txBody>
      </p:sp>
      <p:pic>
        <p:nvPicPr>
          <p:cNvPr id="8" name="Obraz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1920" y="206538"/>
            <a:ext cx="4781600" cy="3644889"/>
          </a:xfrm>
          <a:prstGeom prst="rect">
            <a:avLst/>
          </a:prstGeom>
          <a:ln w="38100">
            <a:solidFill>
              <a:schemeClr val="tx2">
                <a:lumMod val="90000"/>
                <a:lumOff val="10000"/>
              </a:schemeClr>
            </a:solidFill>
          </a:ln>
          <a:effectLst>
            <a:innerShdw blurRad="63500" dist="50800" dir="2700000">
              <a:prstClr val="black">
                <a:alpha val="50000"/>
              </a:prstClr>
            </a:innerShdw>
          </a:effectLst>
        </p:spPr>
      </p:pic>
    </p:spTree>
    <p:extLst>
      <p:ext uri="{BB962C8B-B14F-4D97-AF65-F5344CB8AC3E}">
        <p14:creationId xmlns:p14="http://schemas.microsoft.com/office/powerpoint/2010/main" val="170379537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dtytuł 2"/>
          <p:cNvSpPr>
            <a:spLocks noGrp="1"/>
          </p:cNvSpPr>
          <p:nvPr>
            <p:ph type="subTitle" idx="4294967295"/>
          </p:nvPr>
        </p:nvSpPr>
        <p:spPr>
          <a:xfrm>
            <a:off x="251520" y="1556792"/>
            <a:ext cx="3240360" cy="2353953"/>
          </a:xfrm>
          <a:prstGeom prst="rect">
            <a:avLst/>
          </a:prstGeom>
        </p:spPr>
        <p:txBody>
          <a:bodyPr wrap="square" numCol="1" spcCol="180000">
            <a:noAutofit/>
          </a:bodyPr>
          <a:lstStyle/>
          <a:p>
            <a:pPr marL="45720" indent="0" algn="just">
              <a:buNone/>
            </a:pPr>
            <a:r>
              <a:rPr lang="pl-PL" sz="1600" dirty="0"/>
              <a:t>Wierny naśladowca św. Franciszka - Brat Albert był rozmiłowany w ubóstwie i tę cnotę - słowem i przykładem - starał się zaszczepić w sercu zakonników ze swych zgromadzeń. Ubranie Brata Alberta zawsze było liche i podarte; nieraz trzeba było użyć podstępu, aby zmusić go do przyjęcia nowego odzienia.</a:t>
            </a:r>
          </a:p>
        </p:txBody>
      </p:sp>
      <p:sp>
        <p:nvSpPr>
          <p:cNvPr id="2" name="Tytuł 1"/>
          <p:cNvSpPr>
            <a:spLocks noGrp="1"/>
          </p:cNvSpPr>
          <p:nvPr>
            <p:ph type="ctrTitle"/>
          </p:nvPr>
        </p:nvSpPr>
        <p:spPr>
          <a:xfrm>
            <a:off x="179512" y="346440"/>
            <a:ext cx="3473880" cy="1498384"/>
          </a:xfrm>
        </p:spPr>
        <p:txBody>
          <a:bodyPr>
            <a:normAutofit/>
          </a:bodyPr>
          <a:lstStyle/>
          <a:p>
            <a:pPr algn="l"/>
            <a:r>
              <a:rPr lang="pl-PL" sz="3200" dirty="0"/>
              <a:t>Miłośnik ubóstwa</a:t>
            </a:r>
            <a:endParaRPr lang="pl-PL" sz="2200" dirty="0"/>
          </a:p>
        </p:txBody>
      </p:sp>
      <p:sp>
        <p:nvSpPr>
          <p:cNvPr id="5" name="Podtytuł 2"/>
          <p:cNvSpPr txBox="1">
            <a:spLocks/>
          </p:cNvSpPr>
          <p:nvPr/>
        </p:nvSpPr>
        <p:spPr>
          <a:xfrm>
            <a:off x="251520" y="4365104"/>
            <a:ext cx="8496943" cy="2376264"/>
          </a:xfrm>
          <a:prstGeom prst="rect">
            <a:avLst/>
          </a:prstGeom>
        </p:spPr>
        <p:txBody>
          <a:bodyPr vert="horz" lIns="91440" tIns="45720" rIns="91440" bIns="45720" numCol="1" spcCol="180000" rtlCol="0">
            <a:no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just"/>
            <a:r>
              <a:rPr lang="pl-PL" sz="2400" dirty="0" smtClean="0"/>
              <a:t>S</a:t>
            </a:r>
            <a:r>
              <a:rPr lang="pl-PL" sz="1600" dirty="0" smtClean="0"/>
              <a:t>urowo </a:t>
            </a:r>
            <a:r>
              <a:rPr lang="pl-PL" sz="1600" dirty="0"/>
              <a:t>karcił wszelkie objawy dostatku i wystawności, jakie zauważył w domach swego zgromadzenia, </a:t>
            </a:r>
            <a:r>
              <a:rPr lang="pl-PL" sz="1600" dirty="0" smtClean="0"/>
              <a:t>powtarzając</a:t>
            </a:r>
            <a:r>
              <a:rPr lang="pl-PL" sz="1600" dirty="0"/>
              <a:t>: </a:t>
            </a:r>
            <a:r>
              <a:rPr lang="pl-PL" sz="1600" dirty="0" smtClean="0"/>
              <a:t>„To</a:t>
            </a:r>
            <a:r>
              <a:rPr lang="pl-PL" sz="1600" dirty="0"/>
              <a:t>, co ubogie, byle było </a:t>
            </a:r>
            <a:r>
              <a:rPr lang="pl-PL" sz="1600" dirty="0" smtClean="0"/>
              <a:t>chędogie</a:t>
            </a:r>
            <a:r>
              <a:rPr lang="pl-PL" sz="1600" dirty="0"/>
              <a:t>, zawsze ma w sobie coś pięknego i ludziom się podoba. Miłe będzie ludziom nasze ubóstwo, a śmieszne silenie się na </a:t>
            </a:r>
            <a:r>
              <a:rPr lang="pl-PL" sz="1600" dirty="0" smtClean="0"/>
              <a:t>wystawność</a:t>
            </a:r>
            <a:r>
              <a:rPr lang="pl-PL" sz="1600" dirty="0"/>
              <a:t>, dość oni wszędzie tego mają i może już są tym znudzeni.”.</a:t>
            </a:r>
          </a:p>
          <a:p>
            <a:pPr algn="just"/>
            <a:r>
              <a:rPr lang="pl-PL" sz="1600" dirty="0"/>
              <a:t>Gdy Brat Albert był już śmiertelnie chory, na polecenie lekarzy położono go na wygodniejszym posłaniu. Miłośnik ubóstwa </a:t>
            </a:r>
            <a:r>
              <a:rPr lang="pl-PL" sz="1600" dirty="0" smtClean="0"/>
              <a:t>przyjął </a:t>
            </a:r>
            <a:r>
              <a:rPr lang="pl-PL" sz="1600" dirty="0"/>
              <a:t>to zrządzenie z największą przykrością i dopiero gdy na usilne prośby </a:t>
            </a:r>
            <a:r>
              <a:rPr lang="pl-PL" sz="1600" dirty="0" smtClean="0"/>
              <a:t>przeniesiono </a:t>
            </a:r>
            <a:r>
              <a:rPr lang="pl-PL" sz="1600" dirty="0"/>
              <a:t>go z powrotem na twardy tapczan, na którym </a:t>
            </a:r>
            <a:r>
              <a:rPr lang="pl-PL" sz="1600" dirty="0" smtClean="0"/>
              <a:t>całe </a:t>
            </a:r>
            <a:r>
              <a:rPr lang="pl-PL" sz="1600" dirty="0"/>
              <a:t>życie „zażywał” krótkiego snu, uspokoił się i szepnął: „O, teraz </a:t>
            </a:r>
            <a:r>
              <a:rPr lang="pl-PL" sz="1600" dirty="0" smtClean="0"/>
              <a:t>mnie </a:t>
            </a:r>
            <a:r>
              <a:rPr lang="pl-PL" sz="1600" dirty="0"/>
              <a:t>dobrze”. </a:t>
            </a:r>
          </a:p>
        </p:txBody>
      </p:sp>
      <p:pic>
        <p:nvPicPr>
          <p:cNvPr id="8" name="Obraz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55860" y="463433"/>
            <a:ext cx="4953000" cy="3746500"/>
          </a:xfrm>
          <a:prstGeom prst="rect">
            <a:avLst/>
          </a:prstGeom>
          <a:ln w="38100">
            <a:solidFill>
              <a:schemeClr val="tx2">
                <a:lumMod val="90000"/>
                <a:lumOff val="10000"/>
              </a:schemeClr>
            </a:solidFill>
          </a:ln>
          <a:effectLst>
            <a:innerShdw blurRad="63500" dist="50800" dir="2700000">
              <a:prstClr val="black">
                <a:alpha val="50000"/>
              </a:prstClr>
            </a:innerShdw>
          </a:effectLst>
        </p:spPr>
      </p:pic>
    </p:spTree>
    <p:extLst>
      <p:ext uri="{BB962C8B-B14F-4D97-AF65-F5344CB8AC3E}">
        <p14:creationId xmlns:p14="http://schemas.microsoft.com/office/powerpoint/2010/main" val="130345510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dtytuł 2"/>
          <p:cNvSpPr>
            <a:spLocks noGrp="1"/>
          </p:cNvSpPr>
          <p:nvPr>
            <p:ph type="subTitle" idx="4294967295"/>
          </p:nvPr>
        </p:nvSpPr>
        <p:spPr>
          <a:xfrm>
            <a:off x="179512" y="1412776"/>
            <a:ext cx="3473880" cy="2808312"/>
          </a:xfrm>
          <a:prstGeom prst="rect">
            <a:avLst/>
          </a:prstGeom>
        </p:spPr>
        <p:txBody>
          <a:bodyPr wrap="square" numCol="1" spcCol="180000">
            <a:noAutofit/>
          </a:bodyPr>
          <a:lstStyle/>
          <a:p>
            <a:pPr marL="45720" indent="0" algn="just">
              <a:buNone/>
            </a:pPr>
            <a:r>
              <a:rPr lang="pl-PL" sz="1400" dirty="0"/>
              <a:t>Zdumiewające, ile wielkich dzieł ludzie  święci, pozbawieni środków </a:t>
            </a:r>
            <a:r>
              <a:rPr lang="pl-PL" sz="1400" dirty="0" smtClean="0"/>
              <a:t>na-</a:t>
            </a:r>
            <a:r>
              <a:rPr lang="pl-PL" sz="1400" dirty="0" err="1" smtClean="0"/>
              <a:t>turalnych</a:t>
            </a:r>
            <a:r>
              <a:rPr lang="pl-PL" sz="1400" dirty="0"/>
              <a:t>, ale pokładających </a:t>
            </a:r>
            <a:r>
              <a:rPr lang="pl-PL" sz="1400" dirty="0" err="1" smtClean="0"/>
              <a:t>nieza-chwianą</a:t>
            </a:r>
            <a:r>
              <a:rPr lang="pl-PL" sz="1400" dirty="0" smtClean="0"/>
              <a:t> </a:t>
            </a:r>
            <a:r>
              <a:rPr lang="pl-PL" sz="1400" dirty="0"/>
              <a:t>ufność </a:t>
            </a:r>
            <a:r>
              <a:rPr lang="pl-PL" sz="1400" dirty="0" smtClean="0"/>
              <a:t>w </a:t>
            </a:r>
            <a:r>
              <a:rPr lang="pl-PL" sz="1400" dirty="0"/>
              <a:t>Opatrzność Boską. </a:t>
            </a:r>
            <a:endParaRPr lang="pl-PL" sz="1400" dirty="0" smtClean="0"/>
          </a:p>
          <a:p>
            <a:pPr marL="45720" indent="0" algn="just">
              <a:buNone/>
            </a:pPr>
            <a:r>
              <a:rPr lang="pl-PL" sz="1400" dirty="0" smtClean="0"/>
              <a:t>Takim </a:t>
            </a:r>
            <a:r>
              <a:rPr lang="pl-PL" sz="1400" dirty="0"/>
              <a:t>właśnie </a:t>
            </a:r>
            <a:r>
              <a:rPr lang="pl-PL" sz="1400" dirty="0" smtClean="0"/>
              <a:t>człowiekiem </a:t>
            </a:r>
            <a:r>
              <a:rPr lang="pl-PL" sz="1400" dirty="0"/>
              <a:t>wielkiej </a:t>
            </a:r>
            <a:r>
              <a:rPr lang="pl-PL" sz="1400" dirty="0" smtClean="0"/>
              <a:t>wiary </a:t>
            </a:r>
            <a:r>
              <a:rPr lang="pl-PL" sz="1400" dirty="0"/>
              <a:t>był Brat Albert. W liście do bratowej pisał: „</a:t>
            </a:r>
            <a:r>
              <a:rPr lang="pl-PL" sz="1400" dirty="0" smtClean="0"/>
              <a:t>Miewamy </a:t>
            </a:r>
            <a:r>
              <a:rPr lang="pl-PL" sz="1400" dirty="0"/>
              <a:t>tu niekiedy </a:t>
            </a:r>
            <a:r>
              <a:rPr lang="pl-PL" sz="1400" dirty="0" smtClean="0"/>
              <a:t>położenia </a:t>
            </a:r>
            <a:r>
              <a:rPr lang="pl-PL" sz="1400" dirty="0"/>
              <a:t>bez </a:t>
            </a:r>
            <a:r>
              <a:rPr lang="pl-PL" sz="1400" dirty="0" smtClean="0"/>
              <a:t>wyjścia </a:t>
            </a:r>
            <a:r>
              <a:rPr lang="pl-PL" sz="1400" dirty="0"/>
              <a:t>i to bardzo często, a </a:t>
            </a:r>
            <a:r>
              <a:rPr lang="pl-PL" sz="1400" dirty="0" smtClean="0"/>
              <a:t>jednak </a:t>
            </a:r>
            <a:r>
              <a:rPr lang="pl-PL" sz="1400" dirty="0"/>
              <a:t>jakoś żyjemy i </a:t>
            </a:r>
            <a:r>
              <a:rPr lang="pl-PL" sz="1400" dirty="0" smtClean="0"/>
              <a:t>bracia, </a:t>
            </a:r>
            <a:r>
              <a:rPr lang="pl-PL" sz="1400" dirty="0"/>
              <a:t>i ubodzy. W </a:t>
            </a:r>
            <a:r>
              <a:rPr lang="pl-PL" sz="1400" dirty="0" smtClean="0"/>
              <a:t>trudnych </a:t>
            </a:r>
            <a:r>
              <a:rPr lang="pl-PL" sz="1400" dirty="0"/>
              <a:t>razach uciekamy się do św. Józefa i zawsze bywamy poratowani”.</a:t>
            </a:r>
          </a:p>
        </p:txBody>
      </p:sp>
      <p:sp>
        <p:nvSpPr>
          <p:cNvPr id="2" name="Tytuł 1"/>
          <p:cNvSpPr>
            <a:spLocks noGrp="1"/>
          </p:cNvSpPr>
          <p:nvPr>
            <p:ph type="ctrTitle"/>
          </p:nvPr>
        </p:nvSpPr>
        <p:spPr>
          <a:xfrm>
            <a:off x="179512" y="346440"/>
            <a:ext cx="3473880" cy="1498384"/>
          </a:xfrm>
        </p:spPr>
        <p:txBody>
          <a:bodyPr>
            <a:normAutofit fontScale="90000"/>
          </a:bodyPr>
          <a:lstStyle/>
          <a:p>
            <a:pPr algn="l"/>
            <a:r>
              <a:rPr lang="pl-PL" sz="3200" dirty="0"/>
              <a:t>Wiara w Opatrzność Bożą</a:t>
            </a:r>
            <a:endParaRPr lang="pl-PL" sz="2200" dirty="0"/>
          </a:p>
        </p:txBody>
      </p:sp>
      <p:sp>
        <p:nvSpPr>
          <p:cNvPr id="5" name="Podtytuł 2"/>
          <p:cNvSpPr txBox="1">
            <a:spLocks/>
          </p:cNvSpPr>
          <p:nvPr/>
        </p:nvSpPr>
        <p:spPr>
          <a:xfrm>
            <a:off x="251520" y="4221088"/>
            <a:ext cx="8496944" cy="2448272"/>
          </a:xfrm>
          <a:prstGeom prst="rect">
            <a:avLst/>
          </a:prstGeom>
        </p:spPr>
        <p:txBody>
          <a:bodyPr vert="horz" lIns="91440" tIns="45720" rIns="91440" bIns="45720" numCol="1" spcCol="180000" rtlCol="0">
            <a:no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just"/>
            <a:r>
              <a:rPr lang="pl-PL" sz="2400" dirty="0" smtClean="0"/>
              <a:t>D</a:t>
            </a:r>
            <a:r>
              <a:rPr lang="pl-PL" sz="1600" dirty="0" smtClean="0"/>
              <a:t>o </a:t>
            </a:r>
            <a:r>
              <a:rPr lang="pl-PL" sz="1600" dirty="0"/>
              <a:t>braci nieraz mówił: „Mnożył się </a:t>
            </a:r>
            <a:r>
              <a:rPr lang="pl-PL" sz="1600" dirty="0" smtClean="0"/>
              <a:t>chleb w </a:t>
            </a:r>
            <a:r>
              <a:rPr lang="pl-PL" sz="1600" dirty="0"/>
              <a:t>rękach Apostołów, który Pan Jezus </a:t>
            </a:r>
            <a:r>
              <a:rPr lang="pl-PL" sz="1600" dirty="0" smtClean="0"/>
              <a:t>błogo-sławił</a:t>
            </a:r>
            <a:r>
              <a:rPr lang="pl-PL" sz="1600" dirty="0"/>
              <a:t>, a to dlatego, że był przeznaczony dla ubogich i głodnych. Tak będzie w naszych </a:t>
            </a:r>
            <a:r>
              <a:rPr lang="pl-PL" sz="1600" dirty="0" smtClean="0"/>
              <a:t>przytuliskach</a:t>
            </a:r>
            <a:r>
              <a:rPr lang="pl-PL" sz="1600" dirty="0"/>
              <a:t>. </a:t>
            </a:r>
            <a:r>
              <a:rPr lang="pl-PL" sz="1600" dirty="0" smtClean="0"/>
              <a:t>Doznamy </a:t>
            </a:r>
            <a:r>
              <a:rPr lang="pl-PL" sz="1600" dirty="0"/>
              <a:t>cudów Bożej Opatrzności, </a:t>
            </a:r>
            <a:r>
              <a:rPr lang="pl-PL" sz="1600" dirty="0" smtClean="0"/>
              <a:t>która </a:t>
            </a:r>
            <a:r>
              <a:rPr lang="pl-PL" sz="1600" dirty="0"/>
              <a:t>czynić je będzie dla ubogich przez nasze ręce”.</a:t>
            </a:r>
          </a:p>
          <a:p>
            <a:pPr algn="just"/>
            <a:r>
              <a:rPr lang="pl-PL" sz="1600" dirty="0"/>
              <a:t>Pewnego dnia zawiadomił brat szafarz Brata Alberta, że spiżarnia jest pusta, pieniędzy nie ma, a piekarz nie chce już </a:t>
            </a:r>
            <a:r>
              <a:rPr lang="pl-PL" sz="1600" dirty="0" smtClean="0"/>
              <a:t>więcej wydać </a:t>
            </a:r>
            <a:r>
              <a:rPr lang="pl-PL" sz="1600" dirty="0"/>
              <a:t>chleba, dopóki nie otrzyma zaległej </a:t>
            </a:r>
            <a:r>
              <a:rPr lang="pl-PL" sz="1600" dirty="0" smtClean="0"/>
              <a:t>należności</a:t>
            </a:r>
            <a:r>
              <a:rPr lang="pl-PL" sz="1600" dirty="0"/>
              <a:t>. Brat Albert spokojnie polecił </a:t>
            </a:r>
            <a:r>
              <a:rPr lang="pl-PL" sz="1600" dirty="0" smtClean="0"/>
              <a:t>udać </a:t>
            </a:r>
            <a:r>
              <a:rPr lang="pl-PL" sz="1600" dirty="0"/>
              <a:t>się braciom na modlitwę i jeszcze nie skończył modlitw, gdy do drzwi zapukał hojny przyjaciel Brata Alberta </a:t>
            </a:r>
            <a:r>
              <a:rPr lang="pl-PL" sz="1600" dirty="0" smtClean="0"/>
              <a:t>– radca </a:t>
            </a:r>
            <a:r>
              <a:rPr lang="pl-PL" sz="1600" dirty="0"/>
              <a:t>Dudek </a:t>
            </a:r>
            <a:r>
              <a:rPr lang="pl-PL" sz="1600" dirty="0" smtClean="0"/>
              <a:t>  i </a:t>
            </a:r>
            <a:r>
              <a:rPr lang="pl-PL" sz="1600" dirty="0"/>
              <a:t>wręczył mu znaczną kwotę na potrzeby zakładu.</a:t>
            </a:r>
          </a:p>
        </p:txBody>
      </p:sp>
      <p:pic>
        <p:nvPicPr>
          <p:cNvPr id="7" name="Obraz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60080" y="346440"/>
            <a:ext cx="4914900" cy="3759200"/>
          </a:xfrm>
          <a:prstGeom prst="rect">
            <a:avLst/>
          </a:prstGeom>
          <a:ln w="38100">
            <a:solidFill>
              <a:schemeClr val="tx2">
                <a:lumMod val="90000"/>
                <a:lumOff val="10000"/>
              </a:schemeClr>
            </a:solidFill>
          </a:ln>
          <a:effectLst>
            <a:innerShdw blurRad="63500" dist="50800" dir="2700000">
              <a:prstClr val="black">
                <a:alpha val="50000"/>
              </a:prstClr>
            </a:innerShdw>
          </a:effectLst>
        </p:spPr>
      </p:pic>
    </p:spTree>
    <p:extLst>
      <p:ext uri="{BB962C8B-B14F-4D97-AF65-F5344CB8AC3E}">
        <p14:creationId xmlns:p14="http://schemas.microsoft.com/office/powerpoint/2010/main" val="237871095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dtytuł 2"/>
          <p:cNvSpPr>
            <a:spLocks noGrp="1"/>
          </p:cNvSpPr>
          <p:nvPr>
            <p:ph type="subTitle" idx="4294967295"/>
          </p:nvPr>
        </p:nvSpPr>
        <p:spPr>
          <a:xfrm>
            <a:off x="251520" y="1196752"/>
            <a:ext cx="3600400" cy="2880320"/>
          </a:xfrm>
          <a:prstGeom prst="rect">
            <a:avLst/>
          </a:prstGeom>
        </p:spPr>
        <p:txBody>
          <a:bodyPr wrap="square" numCol="1" spcCol="180000">
            <a:noAutofit/>
          </a:bodyPr>
          <a:lstStyle/>
          <a:p>
            <a:pPr marL="45720" indent="0" algn="just">
              <a:buNone/>
            </a:pPr>
            <a:r>
              <a:rPr lang="pl-PL" sz="1300" dirty="0"/>
              <a:t>Jednym z pierwszych wśród duchowieństwa krakowskiego, który należycie ocenił </a:t>
            </a:r>
            <a:r>
              <a:rPr lang="pl-PL" sz="1300" dirty="0" smtClean="0"/>
              <a:t>wielkość </a:t>
            </a:r>
            <a:r>
              <a:rPr lang="pl-PL" sz="1300" dirty="0"/>
              <a:t>Brata Alberta, był ksiądz </a:t>
            </a:r>
            <a:r>
              <a:rPr lang="pl-PL" sz="1300" dirty="0" smtClean="0"/>
              <a:t>biskup - sufragan </a:t>
            </a:r>
            <a:r>
              <a:rPr lang="pl-PL" sz="1300" dirty="0"/>
              <a:t>krakowski Anatol Nowak. </a:t>
            </a:r>
            <a:r>
              <a:rPr lang="pl-PL" sz="1300" dirty="0" smtClean="0"/>
              <a:t>Urzędowa </a:t>
            </a:r>
            <a:r>
              <a:rPr lang="pl-PL" sz="1300" dirty="0"/>
              <a:t>znajomość zamieniła się wkrótce w głęboką przyjaźń</a:t>
            </a:r>
            <a:r>
              <a:rPr lang="pl-PL" sz="1300" dirty="0" smtClean="0"/>
              <a:t>. </a:t>
            </a:r>
            <a:r>
              <a:rPr lang="pl-PL" sz="1300" dirty="0"/>
              <a:t>Brat Albert często przychodził do gmachu seminarium duchownego, którego rektorem przez długie lata był ks. biskup Nowak, nie tylko po to, by odwiedzić swych braci, zajmujących się posługą w </a:t>
            </a:r>
            <a:r>
              <a:rPr lang="pl-PL" sz="1300" dirty="0" smtClean="0"/>
              <a:t>seminarium</a:t>
            </a:r>
            <a:r>
              <a:rPr lang="pl-PL" sz="1300" dirty="0"/>
              <a:t>, ale przede wszystkim po to, aby spędzić kilka chwil u swojego dostojnego przyjaciela i </a:t>
            </a:r>
            <a:r>
              <a:rPr lang="pl-PL" sz="1300" dirty="0" smtClean="0"/>
              <a:t>za-sięgnąć </a:t>
            </a:r>
            <a:r>
              <a:rPr lang="pl-PL" sz="1300" dirty="0"/>
              <a:t>jego rady w </a:t>
            </a:r>
            <a:r>
              <a:rPr lang="pl-PL" sz="1300" dirty="0" smtClean="0"/>
              <a:t>sprawach </a:t>
            </a:r>
            <a:r>
              <a:rPr lang="pl-PL" sz="1300" dirty="0"/>
              <a:t>zarządzania zgromadzeniem. </a:t>
            </a:r>
          </a:p>
        </p:txBody>
      </p:sp>
      <p:sp>
        <p:nvSpPr>
          <p:cNvPr id="2" name="Tytuł 1"/>
          <p:cNvSpPr>
            <a:spLocks noGrp="1"/>
          </p:cNvSpPr>
          <p:nvPr>
            <p:ph type="ctrTitle"/>
          </p:nvPr>
        </p:nvSpPr>
        <p:spPr>
          <a:xfrm>
            <a:off x="179512" y="346440"/>
            <a:ext cx="3473880" cy="922320"/>
          </a:xfrm>
        </p:spPr>
        <p:txBody>
          <a:bodyPr>
            <a:normAutofit/>
          </a:bodyPr>
          <a:lstStyle/>
          <a:p>
            <a:pPr algn="l"/>
            <a:r>
              <a:rPr lang="pl-PL" sz="3200" dirty="0"/>
              <a:t>Przyjaciele</a:t>
            </a:r>
            <a:endParaRPr lang="pl-PL" sz="2200" dirty="0"/>
          </a:p>
        </p:txBody>
      </p:sp>
      <p:sp>
        <p:nvSpPr>
          <p:cNvPr id="5" name="Podtytuł 2"/>
          <p:cNvSpPr txBox="1">
            <a:spLocks/>
          </p:cNvSpPr>
          <p:nvPr/>
        </p:nvSpPr>
        <p:spPr>
          <a:xfrm>
            <a:off x="179512" y="4365104"/>
            <a:ext cx="8640960" cy="2160240"/>
          </a:xfrm>
          <a:prstGeom prst="rect">
            <a:avLst/>
          </a:prstGeom>
        </p:spPr>
        <p:txBody>
          <a:bodyPr vert="horz" lIns="91440" tIns="45720" rIns="91440" bIns="45720" numCol="1" spcCol="180000" rtlCol="0">
            <a:no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just"/>
            <a:r>
              <a:rPr lang="pl-PL" sz="2400" dirty="0" smtClean="0"/>
              <a:t>K</a:t>
            </a:r>
            <a:r>
              <a:rPr lang="pl-PL" sz="1600" dirty="0" smtClean="0"/>
              <a:t>s</a:t>
            </a:r>
            <a:r>
              <a:rPr lang="pl-PL" sz="1600" dirty="0"/>
              <a:t>. biskup </a:t>
            </a:r>
            <a:r>
              <a:rPr lang="pl-PL" sz="1600" dirty="0" smtClean="0"/>
              <a:t>również </a:t>
            </a:r>
            <a:r>
              <a:rPr lang="pl-PL" sz="1600" dirty="0"/>
              <a:t>chętnie spieszył na każde wezwanie Brata Alberta, by braciom i </a:t>
            </a:r>
            <a:r>
              <a:rPr lang="pl-PL" sz="1600" dirty="0" smtClean="0"/>
              <a:t>ubogim </a:t>
            </a:r>
            <a:r>
              <a:rPr lang="pl-PL" sz="1600" dirty="0" smtClean="0"/>
              <a:t>odprawić </a:t>
            </a:r>
            <a:r>
              <a:rPr lang="pl-PL" sz="1600" dirty="0"/>
              <a:t>nabożeństwo; potem szedł do ubogiej celki Brata Alberta i spędzał tam nieraz długie godziny na wzniosłych rozmowach o sprawach Bożych, tak bliskich sercu obu świątobliwych mężów. Bywało, że ksiądz biskup zasiadał między braćmi, spożywając skromny posiłek i wówczas mówił, że nigdzie nie jest mu tak dobrze, jak między nimi.</a:t>
            </a:r>
          </a:p>
          <a:p>
            <a:pPr algn="just"/>
            <a:r>
              <a:rPr lang="pl-PL" sz="1600" dirty="0"/>
              <a:t>Gdy Brat Albert zmarł, ksiądz biskup poprowadził ceremonię pogrzebu przy </a:t>
            </a:r>
            <a:r>
              <a:rPr lang="pl-PL" sz="1600" dirty="0" smtClean="0"/>
              <a:t>trumnie z </a:t>
            </a:r>
            <a:r>
              <a:rPr lang="pl-PL" sz="1600" dirty="0" smtClean="0"/>
              <a:t>ciałem </a:t>
            </a:r>
            <a:r>
              <a:rPr lang="pl-PL" sz="1600" dirty="0"/>
              <a:t>swego przyjaciela i w mowie wygłoszonej nad jego grobem wyraził </a:t>
            </a:r>
            <a:r>
              <a:rPr lang="pl-PL" sz="1600" dirty="0" smtClean="0"/>
              <a:t>przekonanie</a:t>
            </a:r>
            <a:r>
              <a:rPr lang="pl-PL" sz="1600" dirty="0"/>
              <a:t>, że brat Albert zostanie wyniesiony na ołtarze.</a:t>
            </a:r>
          </a:p>
        </p:txBody>
      </p:sp>
      <p:pic>
        <p:nvPicPr>
          <p:cNvPr id="8" name="Obraz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83868" y="601588"/>
            <a:ext cx="4711700" cy="3619500"/>
          </a:xfrm>
          <a:prstGeom prst="rect">
            <a:avLst/>
          </a:prstGeom>
          <a:ln w="38100">
            <a:solidFill>
              <a:schemeClr val="tx2">
                <a:lumMod val="90000"/>
                <a:lumOff val="10000"/>
              </a:schemeClr>
            </a:solidFill>
          </a:ln>
          <a:effectLst>
            <a:innerShdw blurRad="63500" dist="50800" dir="2700000">
              <a:prstClr val="black">
                <a:alpha val="50000"/>
              </a:prstClr>
            </a:innerShdw>
          </a:effectLst>
        </p:spPr>
      </p:pic>
    </p:spTree>
    <p:extLst>
      <p:ext uri="{BB962C8B-B14F-4D97-AF65-F5344CB8AC3E}">
        <p14:creationId xmlns:p14="http://schemas.microsoft.com/office/powerpoint/2010/main" val="114175534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dtytuł 2"/>
          <p:cNvSpPr>
            <a:spLocks noGrp="1"/>
          </p:cNvSpPr>
          <p:nvPr>
            <p:ph type="subTitle" idx="4294967295"/>
          </p:nvPr>
        </p:nvSpPr>
        <p:spPr>
          <a:xfrm>
            <a:off x="251520" y="1556792"/>
            <a:ext cx="3456384" cy="2520280"/>
          </a:xfrm>
          <a:prstGeom prst="rect">
            <a:avLst/>
          </a:prstGeom>
        </p:spPr>
        <p:txBody>
          <a:bodyPr wrap="square" numCol="1" spcCol="180000">
            <a:noAutofit/>
          </a:bodyPr>
          <a:lstStyle/>
          <a:p>
            <a:pPr marL="45720" indent="0" algn="just">
              <a:buNone/>
            </a:pPr>
            <a:r>
              <a:rPr lang="pl-PL" sz="1300" dirty="0"/>
              <a:t>Mimo prześladowań i oszczerstw praca Brata Alberta spotykała się z należytą oceną ze strony ludzi rozumnych i szlachetnych, a sam Brat Albert stał się jedną z </a:t>
            </a:r>
            <a:r>
              <a:rPr lang="pl-PL" sz="1300" dirty="0" smtClean="0"/>
              <a:t>najpopularniej-szych </a:t>
            </a:r>
            <a:r>
              <a:rPr lang="pl-PL" sz="1300" dirty="0"/>
              <a:t>postaci nie tylko w Krakowie, </a:t>
            </a:r>
            <a:r>
              <a:rPr lang="pl-PL" sz="1300" dirty="0" smtClean="0"/>
              <a:t>ale w </a:t>
            </a:r>
            <a:r>
              <a:rPr lang="pl-PL" sz="1300" dirty="0" smtClean="0"/>
              <a:t>całym </a:t>
            </a:r>
            <a:r>
              <a:rPr lang="pl-PL" sz="1300" dirty="0"/>
              <a:t>kraju. Ze czcią odnosili się do niego najwyżsi dostojnicy Kościoła i państwa. Książę kardynał Dunajewski sadzał Brata Alberta obok siebie, kardynał Puzyna zasięgał rady, podobno także książę metropolita </a:t>
            </a:r>
            <a:r>
              <a:rPr lang="pl-PL" sz="1300" dirty="0" err="1"/>
              <a:t>Sapiecha</a:t>
            </a:r>
            <a:r>
              <a:rPr lang="pl-PL" sz="1300" dirty="0"/>
              <a:t> darzył go wielkim </a:t>
            </a:r>
            <a:r>
              <a:rPr lang="pl-PL" sz="1300" dirty="0" smtClean="0"/>
              <a:t>szacunkiem </a:t>
            </a:r>
            <a:r>
              <a:rPr lang="pl-PL" sz="1300" dirty="0"/>
              <a:t>jako męża Bożego.</a:t>
            </a:r>
          </a:p>
        </p:txBody>
      </p:sp>
      <p:sp>
        <p:nvSpPr>
          <p:cNvPr id="2" name="Tytuł 1"/>
          <p:cNvSpPr>
            <a:spLocks noGrp="1"/>
          </p:cNvSpPr>
          <p:nvPr>
            <p:ph type="ctrTitle"/>
          </p:nvPr>
        </p:nvSpPr>
        <p:spPr>
          <a:xfrm>
            <a:off x="179512" y="346440"/>
            <a:ext cx="3473880" cy="922320"/>
          </a:xfrm>
        </p:spPr>
        <p:txBody>
          <a:bodyPr>
            <a:normAutofit fontScale="90000"/>
          </a:bodyPr>
          <a:lstStyle/>
          <a:p>
            <a:pPr algn="l"/>
            <a:r>
              <a:rPr lang="pl-PL" sz="3200" dirty="0"/>
              <a:t>Uznanie zasług Brata Alberta</a:t>
            </a:r>
            <a:endParaRPr lang="pl-PL" sz="2200" dirty="0"/>
          </a:p>
        </p:txBody>
      </p:sp>
      <p:sp>
        <p:nvSpPr>
          <p:cNvPr id="5" name="Podtytuł 2"/>
          <p:cNvSpPr txBox="1">
            <a:spLocks/>
          </p:cNvSpPr>
          <p:nvPr/>
        </p:nvSpPr>
        <p:spPr>
          <a:xfrm>
            <a:off x="251520" y="4314676"/>
            <a:ext cx="8568952" cy="2376264"/>
          </a:xfrm>
          <a:prstGeom prst="rect">
            <a:avLst/>
          </a:prstGeom>
        </p:spPr>
        <p:txBody>
          <a:bodyPr vert="horz" lIns="91440" tIns="45720" rIns="91440" bIns="45720" numCol="1" spcCol="180000" rtlCol="0">
            <a:no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just"/>
            <a:r>
              <a:rPr lang="pl-PL" sz="2400" dirty="0" smtClean="0"/>
              <a:t>G</a:t>
            </a:r>
            <a:r>
              <a:rPr lang="pl-PL" sz="1600" dirty="0" smtClean="0"/>
              <a:t>dy </a:t>
            </a:r>
            <a:r>
              <a:rPr lang="pl-PL" sz="1600" dirty="0"/>
              <a:t>pewnego razu Brat Albert skromnie oczekiwał w pałacu namiestnikowskim na swoją kolej przyjęcia, z apartamentów wybiegł namiestnik Andrzej hr. Potocki i ująwszy zakonnika za rękę, udzielił mu audiencji przed wszystkimi innymi. Urzędnicy na poczcie krakowskiej, usłyszawszy charakterystyczne stukanie laski Brata </a:t>
            </a:r>
            <a:r>
              <a:rPr lang="pl-PL" sz="1600" dirty="0" smtClean="0"/>
              <a:t>Alberta</a:t>
            </a:r>
            <a:r>
              <a:rPr lang="pl-PL" sz="1600" dirty="0"/>
              <a:t>, </a:t>
            </a:r>
            <a:r>
              <a:rPr lang="pl-PL" sz="1600" dirty="0" smtClean="0"/>
              <a:t>powstawali </a:t>
            </a:r>
            <a:r>
              <a:rPr lang="pl-PL" sz="1600" dirty="0" smtClean="0"/>
              <a:t>z </a:t>
            </a:r>
            <a:r>
              <a:rPr lang="pl-PL" sz="1600" dirty="0"/>
              <a:t>miejsc i uprzedzali się wzajemnie, chcąc jak najszybciej załatwić jego sprawę.</a:t>
            </a:r>
          </a:p>
          <a:p>
            <a:pPr algn="just"/>
            <a:r>
              <a:rPr lang="pl-PL" sz="1600" dirty="0"/>
              <a:t>W Przemyślu - oficer austriacki na widok Brata Alberta rozkazał oddziałowi prezentować przed zakonnikiem broń, uznając, że ma przed sobą majestat wyższy niż rangi </a:t>
            </a:r>
            <a:r>
              <a:rPr lang="pl-PL" sz="1600" dirty="0" smtClean="0"/>
              <a:t>wojskowej </a:t>
            </a:r>
            <a:r>
              <a:rPr lang="pl-PL" sz="1600" dirty="0" smtClean="0"/>
              <a:t>- majestat bohatera, </a:t>
            </a:r>
            <a:r>
              <a:rPr lang="pl-PL" sz="1600" dirty="0"/>
              <a:t>pracy i świętości.</a:t>
            </a:r>
          </a:p>
        </p:txBody>
      </p:sp>
      <p:pic>
        <p:nvPicPr>
          <p:cNvPr id="7" name="Obraz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98664" y="216148"/>
            <a:ext cx="4749800" cy="3644900"/>
          </a:xfrm>
          <a:prstGeom prst="rect">
            <a:avLst/>
          </a:prstGeom>
          <a:ln w="38100">
            <a:solidFill>
              <a:schemeClr val="tx2">
                <a:lumMod val="90000"/>
                <a:lumOff val="10000"/>
              </a:schemeClr>
            </a:solidFill>
          </a:ln>
          <a:effectLst>
            <a:innerShdw blurRad="63500" dist="50800" dir="2700000">
              <a:prstClr val="black">
                <a:alpha val="50000"/>
              </a:prstClr>
            </a:innerShdw>
          </a:effectLst>
        </p:spPr>
      </p:pic>
    </p:spTree>
    <p:extLst>
      <p:ext uri="{BB962C8B-B14F-4D97-AF65-F5344CB8AC3E}">
        <p14:creationId xmlns:p14="http://schemas.microsoft.com/office/powerpoint/2010/main" val="107592916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dtytuł 2"/>
          <p:cNvSpPr>
            <a:spLocks noGrp="1"/>
          </p:cNvSpPr>
          <p:nvPr>
            <p:ph type="subTitle" idx="4294967295"/>
          </p:nvPr>
        </p:nvSpPr>
        <p:spPr>
          <a:xfrm>
            <a:off x="251520" y="1412776"/>
            <a:ext cx="3456384" cy="2664296"/>
          </a:xfrm>
          <a:prstGeom prst="rect">
            <a:avLst/>
          </a:prstGeom>
        </p:spPr>
        <p:txBody>
          <a:bodyPr wrap="square" numCol="1" spcCol="180000">
            <a:noAutofit/>
          </a:bodyPr>
          <a:lstStyle/>
          <a:p>
            <a:pPr marL="45720" indent="0" algn="just">
              <a:buNone/>
            </a:pPr>
            <a:r>
              <a:rPr lang="pl-PL" sz="1200" dirty="0"/>
              <a:t>Listy w życiu każdego człowieka stanowią ważny </a:t>
            </a:r>
            <a:r>
              <a:rPr lang="pl-PL" sz="1200" dirty="0" smtClean="0"/>
              <a:t>materiał </a:t>
            </a:r>
            <a:r>
              <a:rPr lang="pl-PL" sz="1200" dirty="0"/>
              <a:t>do poznania jego charakteru. W </a:t>
            </a:r>
            <a:r>
              <a:rPr lang="pl-PL" sz="1200" dirty="0" smtClean="0"/>
              <a:t>książkach</a:t>
            </a:r>
            <a:r>
              <a:rPr lang="pl-PL" sz="1200" dirty="0"/>
              <a:t>, publicznych </a:t>
            </a:r>
            <a:r>
              <a:rPr lang="pl-PL" sz="1200" dirty="0" smtClean="0"/>
              <a:t>przemówieniach       </a:t>
            </a:r>
            <a:r>
              <a:rPr lang="pl-PL" sz="1200" dirty="0"/>
              <a:t>i </a:t>
            </a:r>
            <a:r>
              <a:rPr lang="pl-PL" sz="1200" dirty="0" smtClean="0"/>
              <a:t>wystąpieniach </a:t>
            </a:r>
            <a:r>
              <a:rPr lang="pl-PL" sz="1200" dirty="0"/>
              <a:t>widzimy jakby wyretuszowany obraz autora; natomiast w listach, zazwyczaj pisanych pod wpływem pierwszego, </a:t>
            </a:r>
            <a:r>
              <a:rPr lang="pl-PL" sz="1200" dirty="0" err="1" smtClean="0"/>
              <a:t>bezpośred</a:t>
            </a:r>
            <a:r>
              <a:rPr lang="pl-PL" sz="1200" dirty="0" smtClean="0"/>
              <a:t>-niego </a:t>
            </a:r>
            <a:r>
              <a:rPr lang="pl-PL" sz="1200" dirty="0"/>
              <a:t>wrażenia, odnajdujemy pełnego </a:t>
            </a:r>
            <a:r>
              <a:rPr lang="pl-PL" sz="1200" dirty="0" err="1" smtClean="0"/>
              <a:t>czło</a:t>
            </a:r>
            <a:r>
              <a:rPr lang="pl-PL" sz="1200" dirty="0" smtClean="0"/>
              <a:t>-wieka </a:t>
            </a:r>
            <a:r>
              <a:rPr lang="pl-PL" sz="1200" dirty="0"/>
              <a:t>- z jego uczuciami, właściwymi </a:t>
            </a:r>
            <a:r>
              <a:rPr lang="pl-PL" sz="1200" dirty="0" err="1" smtClean="0"/>
              <a:t>pobud-kami</a:t>
            </a:r>
            <a:r>
              <a:rPr lang="pl-PL" sz="1200" dirty="0" smtClean="0"/>
              <a:t> </a:t>
            </a:r>
            <a:r>
              <a:rPr lang="pl-PL" sz="1200" dirty="0"/>
              <a:t>jego czynów; poznajemy prawdziwe, nieraz starannie skrywane przed ludźmi rysy </a:t>
            </a:r>
            <a:r>
              <a:rPr lang="pl-PL" sz="1200" dirty="0" smtClean="0"/>
              <a:t>charakteru</a:t>
            </a:r>
            <a:r>
              <a:rPr lang="pl-PL" sz="1200" dirty="0"/>
              <a:t>. Dlatego też biografowie wielkich ludzi skrzętnie zbierają ich listy, aby na ich podstawie przedstawić wierny obraz duszy bohatera.</a:t>
            </a:r>
          </a:p>
        </p:txBody>
      </p:sp>
      <p:sp>
        <p:nvSpPr>
          <p:cNvPr id="2" name="Tytuł 1"/>
          <p:cNvSpPr>
            <a:spLocks noGrp="1"/>
          </p:cNvSpPr>
          <p:nvPr>
            <p:ph type="ctrTitle"/>
          </p:nvPr>
        </p:nvSpPr>
        <p:spPr>
          <a:xfrm>
            <a:off x="179512" y="346440"/>
            <a:ext cx="3473880" cy="922320"/>
          </a:xfrm>
        </p:spPr>
        <p:txBody>
          <a:bodyPr>
            <a:normAutofit fontScale="90000"/>
          </a:bodyPr>
          <a:lstStyle/>
          <a:p>
            <a:pPr algn="l"/>
            <a:r>
              <a:rPr lang="pl-PL" sz="3200" dirty="0"/>
              <a:t>Listy Brata Alberta</a:t>
            </a:r>
            <a:endParaRPr lang="pl-PL" sz="2200" dirty="0"/>
          </a:p>
        </p:txBody>
      </p:sp>
      <p:sp>
        <p:nvSpPr>
          <p:cNvPr id="5" name="Podtytuł 2"/>
          <p:cNvSpPr txBox="1">
            <a:spLocks/>
          </p:cNvSpPr>
          <p:nvPr/>
        </p:nvSpPr>
        <p:spPr>
          <a:xfrm>
            <a:off x="179512" y="4221088"/>
            <a:ext cx="8568952" cy="2376264"/>
          </a:xfrm>
          <a:prstGeom prst="rect">
            <a:avLst/>
          </a:prstGeom>
        </p:spPr>
        <p:txBody>
          <a:bodyPr vert="horz" lIns="91440" tIns="45720" rIns="91440" bIns="45720" numCol="1" spcCol="180000" rtlCol="0">
            <a:no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just"/>
            <a:r>
              <a:rPr lang="pl-PL" sz="2400" dirty="0" smtClean="0"/>
              <a:t>B</a:t>
            </a:r>
            <a:r>
              <a:rPr lang="pl-PL" sz="1600" dirty="0" smtClean="0"/>
              <a:t>rat </a:t>
            </a:r>
            <a:r>
              <a:rPr lang="pl-PL" sz="1600" dirty="0"/>
              <a:t>Albert pisał listy w różnych okresach swego życia. W listach tych </a:t>
            </a:r>
            <a:r>
              <a:rPr lang="pl-PL" sz="1600" dirty="0" smtClean="0"/>
              <a:t>uwidoczniała </a:t>
            </a:r>
            <a:r>
              <a:rPr lang="pl-PL" sz="1600" dirty="0"/>
              <a:t>się jego mocna, a zarazem pogodna i płomienna dusza. Pisane prostym, nieraz rubasznym stylem, oprócz przedstawianych szczegółów szarego, codziennego życia, wyrażają wzniosłość, oryginalne myśli, które Brat Albert umiał w przedziwny sposób połączyć </a:t>
            </a:r>
            <a:r>
              <a:rPr lang="pl-PL" sz="1600" dirty="0" smtClean="0"/>
              <a:t>   z najbardziej </a:t>
            </a:r>
            <a:r>
              <a:rPr lang="pl-PL" sz="1600" dirty="0"/>
              <a:t>pospolitymi sprawami.</a:t>
            </a:r>
          </a:p>
          <a:p>
            <a:pPr algn="just"/>
            <a:r>
              <a:rPr lang="pl-PL" sz="1600" dirty="0"/>
              <a:t>Niestety wiele z tych listów zaginęło bezpowrotnie, wiele znajduje się w prywatnym posiadaniu; </a:t>
            </a:r>
            <a:r>
              <a:rPr lang="pl-PL" sz="1600" dirty="0" smtClean="0"/>
              <a:t>tylko </a:t>
            </a:r>
            <a:r>
              <a:rPr lang="pl-PL" sz="1600" dirty="0"/>
              <a:t>znikomą cząstkę - jak drogocenną relikwię - przechowują bracia albertyni i siostry albertynki.</a:t>
            </a:r>
          </a:p>
        </p:txBody>
      </p:sp>
      <p:pic>
        <p:nvPicPr>
          <p:cNvPr id="8" name="Obraz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98664" y="176838"/>
            <a:ext cx="4749800" cy="3594100"/>
          </a:xfrm>
          <a:prstGeom prst="rect">
            <a:avLst/>
          </a:prstGeom>
          <a:ln w="38100">
            <a:solidFill>
              <a:schemeClr val="tx2">
                <a:lumMod val="90000"/>
                <a:lumOff val="10000"/>
              </a:schemeClr>
            </a:solidFill>
          </a:ln>
          <a:effectLst>
            <a:innerShdw blurRad="63500" dist="50800" dir="2700000">
              <a:prstClr val="black">
                <a:alpha val="50000"/>
              </a:prstClr>
            </a:innerShdw>
          </a:effectLst>
        </p:spPr>
      </p:pic>
    </p:spTree>
    <p:extLst>
      <p:ext uri="{BB962C8B-B14F-4D97-AF65-F5344CB8AC3E}">
        <p14:creationId xmlns:p14="http://schemas.microsoft.com/office/powerpoint/2010/main" val="184392690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dtytuł 2"/>
          <p:cNvSpPr>
            <a:spLocks noGrp="1"/>
          </p:cNvSpPr>
          <p:nvPr>
            <p:ph type="subTitle" idx="4294967295"/>
          </p:nvPr>
        </p:nvSpPr>
        <p:spPr>
          <a:xfrm>
            <a:off x="251520" y="1556792"/>
            <a:ext cx="3456384" cy="2207796"/>
          </a:xfrm>
          <a:prstGeom prst="rect">
            <a:avLst/>
          </a:prstGeom>
        </p:spPr>
        <p:txBody>
          <a:bodyPr wrap="square" numCol="1" spcCol="180000">
            <a:noAutofit/>
          </a:bodyPr>
          <a:lstStyle/>
          <a:p>
            <a:pPr marL="45720" indent="0" algn="just">
              <a:buNone/>
            </a:pPr>
            <a:r>
              <a:rPr lang="pl-PL" sz="1200" dirty="0"/>
              <a:t>Wśród wielkich Polaków, którzy darzyli swą przyjaźnią Brata Alberta, trzeba wskazać przede wszystkim na szlachetną postać hrabiego Władysława Zamoyskiego, właściciela Zakopanego. Głęboki myśliciel, gorący </a:t>
            </a:r>
            <a:r>
              <a:rPr lang="pl-PL" sz="1200" dirty="0" err="1" smtClean="0"/>
              <a:t>patrio</a:t>
            </a:r>
            <a:r>
              <a:rPr lang="pl-PL" sz="1200" dirty="0" smtClean="0"/>
              <a:t>-ta</a:t>
            </a:r>
            <a:r>
              <a:rPr lang="pl-PL" sz="1200" dirty="0"/>
              <a:t>, oszczędny niemal do skąpstwa </a:t>
            </a:r>
            <a:r>
              <a:rPr lang="pl-PL" sz="1200" dirty="0" smtClean="0"/>
              <a:t>- pomimo </a:t>
            </a:r>
            <a:r>
              <a:rPr lang="pl-PL" sz="1200" dirty="0"/>
              <a:t>że był jednym z najbogatszych </a:t>
            </a:r>
            <a:r>
              <a:rPr lang="pl-PL" sz="1200" dirty="0" smtClean="0"/>
              <a:t>ludzi  </a:t>
            </a:r>
            <a:r>
              <a:rPr lang="pl-PL" sz="1200" dirty="0"/>
              <a:t>w Polsce, skromny w życiu osobistym prawie do dziwactwa - hrabia od pierwszego wejrzenia właściwie ocenił indywidualność Brata Alberta i nabrał dla niego czci niemal religijnej.</a:t>
            </a:r>
          </a:p>
        </p:txBody>
      </p:sp>
      <p:sp>
        <p:nvSpPr>
          <p:cNvPr id="2" name="Tytuł 1"/>
          <p:cNvSpPr>
            <a:spLocks noGrp="1"/>
          </p:cNvSpPr>
          <p:nvPr>
            <p:ph type="ctrTitle"/>
          </p:nvPr>
        </p:nvSpPr>
        <p:spPr>
          <a:xfrm>
            <a:off x="179511" y="346440"/>
            <a:ext cx="3681613" cy="922320"/>
          </a:xfrm>
        </p:spPr>
        <p:txBody>
          <a:bodyPr>
            <a:normAutofit fontScale="90000"/>
          </a:bodyPr>
          <a:lstStyle/>
          <a:p>
            <a:pPr algn="l"/>
            <a:r>
              <a:rPr lang="pl-PL" sz="3200" dirty="0" smtClean="0"/>
              <a:t>hrabia Władysław </a:t>
            </a:r>
            <a:r>
              <a:rPr lang="pl-PL" sz="3200" dirty="0"/>
              <a:t>Zamoyski</a:t>
            </a:r>
            <a:endParaRPr lang="pl-PL" sz="2200" dirty="0"/>
          </a:p>
        </p:txBody>
      </p:sp>
      <p:sp>
        <p:nvSpPr>
          <p:cNvPr id="5" name="Podtytuł 2"/>
          <p:cNvSpPr txBox="1">
            <a:spLocks/>
          </p:cNvSpPr>
          <p:nvPr/>
        </p:nvSpPr>
        <p:spPr>
          <a:xfrm>
            <a:off x="323528" y="3933056"/>
            <a:ext cx="8305746" cy="2664296"/>
          </a:xfrm>
          <a:prstGeom prst="rect">
            <a:avLst/>
          </a:prstGeom>
        </p:spPr>
        <p:txBody>
          <a:bodyPr vert="horz" lIns="91440" tIns="45720" rIns="91440" bIns="45720" numCol="1" spcCol="180000" rtlCol="0">
            <a:no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just"/>
            <a:r>
              <a:rPr lang="pl-PL" sz="2400" dirty="0" smtClean="0"/>
              <a:t>W</a:t>
            </a:r>
            <a:r>
              <a:rPr lang="pl-PL" sz="1600" dirty="0"/>
              <a:t> ciszy zakopiańskich lasów prowadzili dwaj wielcy przyjaciele długie „rozhowory”, napawając się majestatem gór i </a:t>
            </a:r>
            <a:r>
              <a:rPr lang="pl-PL" sz="1600" dirty="0" smtClean="0"/>
              <a:t>podziwiając </a:t>
            </a:r>
            <a:r>
              <a:rPr lang="pl-PL" sz="1600" dirty="0"/>
              <a:t>Tego, który hojną ręką rozsypywał </a:t>
            </a:r>
            <a:r>
              <a:rPr lang="pl-PL" sz="1600" dirty="0" smtClean="0"/>
              <a:t>           w </a:t>
            </a:r>
            <a:r>
              <a:rPr lang="pl-PL" sz="1600" dirty="0"/>
              <a:t>świecie ślady swej wielkości i dobroci, pragnąc, by wszyscy ludzie mieli sprawiedliwy udział w dobrach tej ziemi.</a:t>
            </a:r>
          </a:p>
          <a:p>
            <a:pPr algn="just"/>
            <a:r>
              <a:rPr lang="pl-PL" sz="1600" dirty="0"/>
              <a:t>Pewnego dnia Brat </a:t>
            </a:r>
            <a:r>
              <a:rPr lang="pl-PL" sz="1600" dirty="0" smtClean="0"/>
              <a:t>Albert </a:t>
            </a:r>
            <a:r>
              <a:rPr lang="pl-PL" sz="1600" dirty="0"/>
              <a:t>opowiadał przyjacielowi o wielkim szczęściu, jakie odczuwa, gdy może w samotności rozmawiać z Bogiem i wyraził pragnienie urządzenia w górach pustelni. Wówczas hrabia wskazał góry i lasy, będące jego własnością, mówiąc: „</a:t>
            </a:r>
            <a:r>
              <a:rPr lang="pl-PL" sz="1600" dirty="0" smtClean="0"/>
              <a:t>Wybieraj </a:t>
            </a:r>
            <a:r>
              <a:rPr lang="pl-PL" sz="1600" dirty="0"/>
              <a:t>przyjacielu, co chcesz, tę lub inną górę”. Brat Albert nie chciał jednak niczego na własność, jedynie prosił o pozwolenie pobudowania pustelni na Kalatówkach.</a:t>
            </a:r>
          </a:p>
        </p:txBody>
      </p:sp>
      <p:pic>
        <p:nvPicPr>
          <p:cNvPr id="7" name="Obraz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66774" y="183188"/>
            <a:ext cx="4762500" cy="3581400"/>
          </a:xfrm>
          <a:prstGeom prst="rect">
            <a:avLst/>
          </a:prstGeom>
          <a:ln w="38100">
            <a:solidFill>
              <a:schemeClr val="tx2">
                <a:lumMod val="90000"/>
                <a:lumOff val="10000"/>
              </a:schemeClr>
            </a:solidFill>
          </a:ln>
          <a:effectLst>
            <a:innerShdw blurRad="63500" dist="50800" dir="2700000">
              <a:prstClr val="black">
                <a:alpha val="50000"/>
              </a:prstClr>
            </a:innerShdw>
          </a:effectLst>
        </p:spPr>
      </p:pic>
    </p:spTree>
    <p:extLst>
      <p:ext uri="{BB962C8B-B14F-4D97-AF65-F5344CB8AC3E}">
        <p14:creationId xmlns:p14="http://schemas.microsoft.com/office/powerpoint/2010/main" val="313795467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dtytuł 2"/>
          <p:cNvSpPr>
            <a:spLocks noGrp="1"/>
          </p:cNvSpPr>
          <p:nvPr>
            <p:ph type="subTitle" idx="4294967295"/>
          </p:nvPr>
        </p:nvSpPr>
        <p:spPr>
          <a:xfrm>
            <a:off x="367815" y="1704100"/>
            <a:ext cx="3096344" cy="2213012"/>
          </a:xfrm>
          <a:prstGeom prst="rect">
            <a:avLst/>
          </a:prstGeom>
        </p:spPr>
        <p:txBody>
          <a:bodyPr wrap="square" numCol="1" spcCol="180000">
            <a:noAutofit/>
          </a:bodyPr>
          <a:lstStyle/>
          <a:p>
            <a:pPr marL="45720" indent="0" algn="just">
              <a:buNone/>
            </a:pPr>
            <a:r>
              <a:rPr lang="pl-PL" sz="1600" dirty="0" smtClean="0"/>
              <a:t>Brat </a:t>
            </a:r>
            <a:r>
              <a:rPr lang="pl-PL" sz="1600" dirty="0"/>
              <a:t>Albert był wrogiem </a:t>
            </a:r>
            <a:r>
              <a:rPr lang="pl-PL" sz="1600" dirty="0" smtClean="0"/>
              <a:t>bez-dusznej </a:t>
            </a:r>
            <a:r>
              <a:rPr lang="pl-PL" sz="1600" dirty="0"/>
              <a:t>dewocji i mnożenia </a:t>
            </a:r>
            <a:r>
              <a:rPr lang="pl-PL" sz="1600" dirty="0" smtClean="0"/>
              <a:t>drugorzędnych </a:t>
            </a:r>
            <a:r>
              <a:rPr lang="pl-PL" sz="1600" dirty="0"/>
              <a:t>nabożeństw</a:t>
            </a:r>
            <a:r>
              <a:rPr lang="pl-PL" sz="1600" dirty="0" smtClean="0"/>
              <a:t>. </a:t>
            </a:r>
          </a:p>
          <a:p>
            <a:pPr marL="45720" indent="0" algn="just">
              <a:buNone/>
            </a:pPr>
            <a:r>
              <a:rPr lang="pl-PL" sz="1600" dirty="0" smtClean="0"/>
              <a:t>Ale </a:t>
            </a:r>
            <a:r>
              <a:rPr lang="pl-PL" sz="1600" dirty="0"/>
              <a:t>od najwcześniejszej </a:t>
            </a:r>
            <a:r>
              <a:rPr lang="pl-PL" sz="1600" dirty="0" smtClean="0"/>
              <a:t>młodości </a:t>
            </a:r>
            <a:r>
              <a:rPr lang="pl-PL" sz="1600" dirty="0"/>
              <a:t>cechowała go </a:t>
            </a:r>
            <a:r>
              <a:rPr lang="pl-PL" sz="1600" dirty="0" smtClean="0"/>
              <a:t>głęboka pobożność  </a:t>
            </a:r>
            <a:r>
              <a:rPr lang="pl-PL" sz="1600" dirty="0"/>
              <a:t>i umiłowanie </a:t>
            </a:r>
            <a:r>
              <a:rPr lang="pl-PL" sz="1600" dirty="0" smtClean="0"/>
              <a:t>modlitwy</a:t>
            </a:r>
            <a:r>
              <a:rPr lang="pl-PL" sz="1600" dirty="0"/>
              <a:t>, która </a:t>
            </a:r>
            <a:r>
              <a:rPr lang="pl-PL" sz="1600" dirty="0" smtClean="0"/>
              <a:t>doprowadzała </a:t>
            </a:r>
            <a:r>
              <a:rPr lang="pl-PL" sz="1600" dirty="0"/>
              <a:t>go do ekstazy.</a:t>
            </a:r>
          </a:p>
          <a:p>
            <a:pPr marL="45720" indent="0" algn="just">
              <a:buNone/>
            </a:pPr>
            <a:endParaRPr lang="pl-PL" sz="1600" dirty="0"/>
          </a:p>
        </p:txBody>
      </p:sp>
      <p:sp>
        <p:nvSpPr>
          <p:cNvPr id="2" name="Tytuł 1"/>
          <p:cNvSpPr>
            <a:spLocks noGrp="1"/>
          </p:cNvSpPr>
          <p:nvPr>
            <p:ph type="ctrTitle"/>
          </p:nvPr>
        </p:nvSpPr>
        <p:spPr>
          <a:xfrm>
            <a:off x="179511" y="346440"/>
            <a:ext cx="3681613" cy="922320"/>
          </a:xfrm>
        </p:spPr>
        <p:txBody>
          <a:bodyPr>
            <a:normAutofit fontScale="90000"/>
          </a:bodyPr>
          <a:lstStyle/>
          <a:p>
            <a:pPr algn="l"/>
            <a:r>
              <a:rPr lang="pl-PL" sz="3200" dirty="0"/>
              <a:t>Pobożność Brata Alberta </a:t>
            </a:r>
            <a:endParaRPr lang="pl-PL" sz="2200" dirty="0"/>
          </a:p>
        </p:txBody>
      </p:sp>
      <p:sp>
        <p:nvSpPr>
          <p:cNvPr id="5" name="Podtytuł 2"/>
          <p:cNvSpPr txBox="1">
            <a:spLocks/>
          </p:cNvSpPr>
          <p:nvPr/>
        </p:nvSpPr>
        <p:spPr>
          <a:xfrm>
            <a:off x="323528" y="3929688"/>
            <a:ext cx="8424936" cy="2739672"/>
          </a:xfrm>
          <a:prstGeom prst="rect">
            <a:avLst/>
          </a:prstGeom>
        </p:spPr>
        <p:txBody>
          <a:bodyPr vert="horz" lIns="91440" tIns="45720" rIns="91440" bIns="45720" numCol="1" spcCol="180000" rtlCol="0">
            <a:no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just"/>
            <a:r>
              <a:rPr lang="pl-PL" sz="2400" dirty="0" smtClean="0"/>
              <a:t>K</a:t>
            </a:r>
            <a:r>
              <a:rPr lang="pl-PL" sz="1600" dirty="0" smtClean="0"/>
              <a:t>iedy pewnego dnia modlił się przed umiłowanym krucyfiksem w kaplicy na Kalatówkach w Zakopanem, miał to szczęście, że usłyszał Zbawiciela przemawiającego z krzyża do niego. Jako prawy Polak głęboko czcił Matkę Boską Częstochowską. Obraz Jej polecał umieszczać we wszystkich domach albertyńskich, nazywając Ją „Fundatorką” </a:t>
            </a:r>
            <a:r>
              <a:rPr lang="pl-PL" sz="1600" dirty="0" smtClean="0"/>
              <a:t>zgromadzenia</a:t>
            </a:r>
            <a:r>
              <a:rPr lang="pl-PL" sz="1600" dirty="0" smtClean="0"/>
              <a:t>.</a:t>
            </a:r>
          </a:p>
          <a:p>
            <a:pPr algn="just"/>
            <a:r>
              <a:rPr lang="pl-PL" sz="1600" dirty="0" smtClean="0"/>
              <a:t>Szczególnie charakterystyczna w życiu duchowym Brata Alberta jest jego cześć oddawana Boskiemu Dzieciątku, jakkolwiek mogłoby się to wydać dziwne u tego potężnego wzrostu starca, niegdyś powstańca, przez długie lata ocierającego się o najbrutalniejsze formy życia. Brat Albert zawsze czcił Boże Dzieciątko, szukał u Niego pomocy w najtrudniej-szych chwilach życia i - fakt znamienny - zmarł w dniu Bożego Narodzenia.</a:t>
            </a:r>
            <a:endParaRPr lang="pl-PL" sz="1600" dirty="0"/>
          </a:p>
        </p:txBody>
      </p:sp>
      <p:pic>
        <p:nvPicPr>
          <p:cNvPr id="8" name="Obraz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14374" y="183188"/>
            <a:ext cx="4914900" cy="3746500"/>
          </a:xfrm>
          <a:prstGeom prst="rect">
            <a:avLst/>
          </a:prstGeom>
          <a:ln w="38100">
            <a:solidFill>
              <a:schemeClr val="tx2">
                <a:lumMod val="90000"/>
                <a:lumOff val="10000"/>
              </a:schemeClr>
            </a:solidFill>
          </a:ln>
          <a:effectLst>
            <a:innerShdw blurRad="63500" dist="50800" dir="2700000">
              <a:prstClr val="black">
                <a:alpha val="50000"/>
              </a:prstClr>
            </a:innerShdw>
          </a:effectLst>
        </p:spPr>
      </p:pic>
    </p:spTree>
    <p:extLst>
      <p:ext uri="{BB962C8B-B14F-4D97-AF65-F5344CB8AC3E}">
        <p14:creationId xmlns:p14="http://schemas.microsoft.com/office/powerpoint/2010/main" val="6915379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dtytuł 2"/>
          <p:cNvSpPr>
            <a:spLocks noGrp="1"/>
          </p:cNvSpPr>
          <p:nvPr>
            <p:ph type="subTitle" idx="4294967295"/>
          </p:nvPr>
        </p:nvSpPr>
        <p:spPr>
          <a:xfrm>
            <a:off x="323528" y="1607840"/>
            <a:ext cx="3168352" cy="2402508"/>
          </a:xfrm>
          <a:prstGeom prst="rect">
            <a:avLst/>
          </a:prstGeom>
        </p:spPr>
        <p:txBody>
          <a:bodyPr wrap="square" numCol="1" spcCol="180000">
            <a:noAutofit/>
          </a:bodyPr>
          <a:lstStyle/>
          <a:p>
            <a:pPr marL="45720" indent="0" algn="just">
              <a:buNone/>
            </a:pPr>
            <a:r>
              <a:rPr lang="pl-PL" sz="1600" dirty="0" smtClean="0"/>
              <a:t>Brat </a:t>
            </a:r>
            <a:r>
              <a:rPr lang="pl-PL" sz="1600" dirty="0"/>
              <a:t>Albert, który według powiedzenia Witkiewicza „wiecznie czegoś szukał”, znalazł szczęśliwe rozwiązanie zagadki życiowej w Bogu. Osiągnął wówczas spokój i pogodę ducha, którymi dzielił się z </a:t>
            </a:r>
            <a:r>
              <a:rPr lang="pl-PL" sz="1600" dirty="0" smtClean="0"/>
              <a:t>każdym</a:t>
            </a:r>
            <a:r>
              <a:rPr lang="pl-PL" sz="1600" dirty="0"/>
              <a:t>, kto się z nim spotkał.</a:t>
            </a:r>
          </a:p>
          <a:p>
            <a:pPr marL="45720" indent="0" algn="just">
              <a:buNone/>
            </a:pPr>
            <a:endParaRPr lang="pl-PL" sz="1600" dirty="0"/>
          </a:p>
        </p:txBody>
      </p:sp>
      <p:sp>
        <p:nvSpPr>
          <p:cNvPr id="2" name="Tytuł 1"/>
          <p:cNvSpPr>
            <a:spLocks noGrp="1"/>
          </p:cNvSpPr>
          <p:nvPr>
            <p:ph type="ctrTitle"/>
          </p:nvPr>
        </p:nvSpPr>
        <p:spPr>
          <a:xfrm>
            <a:off x="179511" y="346440"/>
            <a:ext cx="3681613" cy="922320"/>
          </a:xfrm>
        </p:spPr>
        <p:txBody>
          <a:bodyPr>
            <a:normAutofit/>
          </a:bodyPr>
          <a:lstStyle/>
          <a:p>
            <a:pPr algn="l"/>
            <a:r>
              <a:rPr lang="pl-PL" sz="3200" dirty="0"/>
              <a:t>Ku wyżynom</a:t>
            </a:r>
            <a:endParaRPr lang="pl-PL" sz="2200" dirty="0"/>
          </a:p>
        </p:txBody>
      </p:sp>
      <p:sp>
        <p:nvSpPr>
          <p:cNvPr id="5" name="Podtytuł 2"/>
          <p:cNvSpPr txBox="1">
            <a:spLocks/>
          </p:cNvSpPr>
          <p:nvPr/>
        </p:nvSpPr>
        <p:spPr>
          <a:xfrm>
            <a:off x="323528" y="4149080"/>
            <a:ext cx="8424936" cy="2592288"/>
          </a:xfrm>
          <a:prstGeom prst="rect">
            <a:avLst/>
          </a:prstGeom>
        </p:spPr>
        <p:txBody>
          <a:bodyPr vert="horz" lIns="91440" tIns="45720" rIns="91440" bIns="45720" numCol="1" spcCol="180000" rtlCol="0">
            <a:no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just"/>
            <a:r>
              <a:rPr lang="pl-PL" sz="2400" dirty="0" smtClean="0"/>
              <a:t>P</a:t>
            </a:r>
            <a:r>
              <a:rPr lang="pl-PL" sz="1600" dirty="0" smtClean="0"/>
              <a:t>rzewodnikiem </a:t>
            </a:r>
            <a:r>
              <a:rPr lang="pl-PL" sz="1600" dirty="0"/>
              <a:t>w życiu wewnętrznym Brata Alberta był karmelita bosy św. Jan od Krzyża, ogłoszony przez Kościół Doktorem. Jego </a:t>
            </a:r>
            <a:r>
              <a:rPr lang="pl-PL" sz="1600" dirty="0" smtClean="0"/>
              <a:t>dzieło „</a:t>
            </a:r>
            <a:r>
              <a:rPr lang="pl-PL" sz="1600" dirty="0"/>
              <a:t>Wejście na górę </a:t>
            </a:r>
            <a:r>
              <a:rPr lang="pl-PL" sz="1600" dirty="0" smtClean="0"/>
              <a:t>Karmel” –  w języku </a:t>
            </a:r>
            <a:r>
              <a:rPr lang="pl-PL" sz="1600" dirty="0"/>
              <a:t>francuskim - jako jedyną książkę z </a:t>
            </a:r>
            <a:r>
              <a:rPr lang="pl-PL" sz="1600" dirty="0" smtClean="0"/>
              <a:t>dawniej posiadanych, </a:t>
            </a:r>
            <a:r>
              <a:rPr lang="pl-PL" sz="1600" dirty="0"/>
              <a:t>Albert zachował do końca życia.</a:t>
            </a:r>
          </a:p>
          <a:p>
            <a:pPr algn="just"/>
            <a:r>
              <a:rPr lang="pl-PL" sz="1600" dirty="0"/>
              <a:t>Dla założonych przez siebie zgromadzeń przetłumaczył Brat Albert „Ostrożności duchowe” św. Jana od Krzyża i często na nich kanwie osnuwał nauki do braci i sióstr, mówiąc, że święte wskazówki świętego mistrza życia duchowego zastępować mają regułę zgromadzeniom albertyńskim.</a:t>
            </a:r>
          </a:p>
        </p:txBody>
      </p:sp>
      <p:pic>
        <p:nvPicPr>
          <p:cNvPr id="7" name="Obraz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66774" y="173704"/>
            <a:ext cx="4762500" cy="3670300"/>
          </a:xfrm>
          <a:prstGeom prst="rect">
            <a:avLst/>
          </a:prstGeom>
          <a:ln w="38100">
            <a:solidFill>
              <a:schemeClr val="tx2">
                <a:lumMod val="90000"/>
                <a:lumOff val="10000"/>
              </a:schemeClr>
            </a:solidFill>
          </a:ln>
          <a:effectLst>
            <a:innerShdw blurRad="63500" dist="50800" dir="2700000">
              <a:prstClr val="black">
                <a:alpha val="50000"/>
              </a:prstClr>
            </a:innerShdw>
          </a:effectLst>
        </p:spPr>
      </p:pic>
    </p:spTree>
    <p:extLst>
      <p:ext uri="{BB962C8B-B14F-4D97-AF65-F5344CB8AC3E}">
        <p14:creationId xmlns:p14="http://schemas.microsoft.com/office/powerpoint/2010/main" val="243070082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179511" y="346440"/>
            <a:ext cx="3681613" cy="922320"/>
          </a:xfrm>
        </p:spPr>
        <p:txBody>
          <a:bodyPr>
            <a:normAutofit fontScale="90000"/>
          </a:bodyPr>
          <a:lstStyle/>
          <a:p>
            <a:pPr algn="l"/>
            <a:r>
              <a:rPr lang="pl-PL" sz="3200" dirty="0"/>
              <a:t>Duch kontemplacji</a:t>
            </a:r>
            <a:endParaRPr lang="pl-PL" sz="2200" dirty="0"/>
          </a:p>
        </p:txBody>
      </p:sp>
      <p:sp>
        <p:nvSpPr>
          <p:cNvPr id="5" name="Podtytuł 2"/>
          <p:cNvSpPr txBox="1">
            <a:spLocks/>
          </p:cNvSpPr>
          <p:nvPr/>
        </p:nvSpPr>
        <p:spPr>
          <a:xfrm>
            <a:off x="323528" y="4221088"/>
            <a:ext cx="8424936" cy="2232248"/>
          </a:xfrm>
          <a:prstGeom prst="rect">
            <a:avLst/>
          </a:prstGeom>
        </p:spPr>
        <p:txBody>
          <a:bodyPr vert="horz" lIns="91440" tIns="45720" rIns="91440" bIns="45720" numCol="1" spcCol="180000" rtlCol="0">
            <a:no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just"/>
            <a:r>
              <a:rPr lang="pl-PL" sz="2400" dirty="0"/>
              <a:t>G</a:t>
            </a:r>
            <a:r>
              <a:rPr lang="pl-PL" sz="1600" dirty="0"/>
              <a:t>dy w różnych miejscowościach Polski powstały domy braci i sióstr, Brat </a:t>
            </a:r>
            <a:r>
              <a:rPr lang="pl-PL" sz="1600" dirty="0" smtClean="0"/>
              <a:t>Albert </a:t>
            </a:r>
            <a:r>
              <a:rPr lang="pl-PL" sz="1600" dirty="0"/>
              <a:t>mimo swego kalectwa i wieku jeździł od jednego do drugiego, bacząc pilnie, by wszędzie przestrzegano zasad ewangelicznego ubóstwa i ducha zakonnego. </a:t>
            </a:r>
            <a:endParaRPr lang="pl-PL" sz="1600" dirty="0" smtClean="0"/>
          </a:p>
          <a:p>
            <a:pPr algn="just"/>
            <a:r>
              <a:rPr lang="pl-PL" sz="1600" dirty="0" smtClean="0"/>
              <a:t>W </a:t>
            </a:r>
            <a:r>
              <a:rPr lang="pl-PL" sz="1600" dirty="0"/>
              <a:t>cichych zakątkach domów swego zgromadzenia Brat Albert odpoczywał po trudach życia wielkomiejskiego, a patrząc na piękno </a:t>
            </a:r>
            <a:r>
              <a:rPr lang="pl-PL" sz="1600" dirty="0" smtClean="0"/>
              <a:t>przyrody</a:t>
            </a:r>
            <a:r>
              <a:rPr lang="pl-PL" sz="1600" dirty="0"/>
              <a:t>, niejednokrotnie wpadał w zachwyt i uczył braci i siostry, jak w świecie stworzonym przez Boga widzieć wspaniałość </a:t>
            </a:r>
            <a:r>
              <a:rPr lang="pl-PL" sz="1600" dirty="0" smtClean="0"/>
              <a:t>Stwórcy  i </a:t>
            </a:r>
            <a:r>
              <a:rPr lang="pl-PL" sz="1600" dirty="0"/>
              <a:t>jednoczyć się z nim w dziecięcym umiłowaniu.</a:t>
            </a:r>
          </a:p>
        </p:txBody>
      </p:sp>
      <p:pic>
        <p:nvPicPr>
          <p:cNvPr id="8" name="Obraz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42974" y="173704"/>
            <a:ext cx="4686300" cy="3581400"/>
          </a:xfrm>
          <a:prstGeom prst="rect">
            <a:avLst/>
          </a:prstGeom>
          <a:ln w="38100">
            <a:solidFill>
              <a:schemeClr val="tx2">
                <a:lumMod val="90000"/>
                <a:lumOff val="10000"/>
              </a:schemeClr>
            </a:solidFill>
          </a:ln>
          <a:effectLst>
            <a:innerShdw blurRad="63500" dist="50800" dir="2700000">
              <a:prstClr val="black">
                <a:alpha val="50000"/>
              </a:prstClr>
            </a:innerShdw>
          </a:effectLst>
        </p:spPr>
      </p:pic>
    </p:spTree>
    <p:extLst>
      <p:ext uri="{BB962C8B-B14F-4D97-AF65-F5344CB8AC3E}">
        <p14:creationId xmlns:p14="http://schemas.microsoft.com/office/powerpoint/2010/main" val="92700096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dtytuł 2"/>
          <p:cNvSpPr>
            <a:spLocks noGrp="1"/>
          </p:cNvSpPr>
          <p:nvPr>
            <p:ph type="subTitle" idx="4294967295"/>
          </p:nvPr>
        </p:nvSpPr>
        <p:spPr>
          <a:xfrm>
            <a:off x="251520" y="1973888"/>
            <a:ext cx="3168352" cy="1870116"/>
          </a:xfrm>
          <a:prstGeom prst="rect">
            <a:avLst/>
          </a:prstGeom>
        </p:spPr>
        <p:txBody>
          <a:bodyPr wrap="square" numCol="1" spcCol="180000">
            <a:noAutofit/>
          </a:bodyPr>
          <a:lstStyle/>
          <a:p>
            <a:pPr marL="45720" indent="0" algn="just">
              <a:buNone/>
            </a:pPr>
            <a:r>
              <a:rPr lang="pl-PL" sz="1200" dirty="0"/>
              <a:t>Po upadku powstania styczniowego Kraków przygarnął wielu rozbitków, którzy byli ścigani przez Moskali, lub nie mogli patrzeć na ruiny życia narodowego pod zaborem rosyjskim. Wielu z nich szukało ukojenia za murami klasztornymi albo </a:t>
            </a:r>
            <a:r>
              <a:rPr lang="pl-PL" sz="1200" dirty="0" smtClean="0"/>
              <a:t>      w </a:t>
            </a:r>
            <a:r>
              <a:rPr lang="pl-PL" sz="1200" dirty="0"/>
              <a:t>pracy duszpasterskiej.</a:t>
            </a:r>
          </a:p>
          <a:p>
            <a:pPr marL="45720" indent="0" algn="just">
              <a:buNone/>
            </a:pPr>
            <a:endParaRPr lang="pl-PL" sz="1200" dirty="0"/>
          </a:p>
        </p:txBody>
      </p:sp>
      <p:sp>
        <p:nvSpPr>
          <p:cNvPr id="2" name="Tytuł 1"/>
          <p:cNvSpPr>
            <a:spLocks noGrp="1"/>
          </p:cNvSpPr>
          <p:nvPr>
            <p:ph type="ctrTitle"/>
          </p:nvPr>
        </p:nvSpPr>
        <p:spPr>
          <a:xfrm>
            <a:off x="179511" y="346440"/>
            <a:ext cx="3681613" cy="922320"/>
          </a:xfrm>
        </p:spPr>
        <p:txBody>
          <a:bodyPr>
            <a:normAutofit fontScale="90000"/>
          </a:bodyPr>
          <a:lstStyle/>
          <a:p>
            <a:pPr algn="l"/>
            <a:r>
              <a:rPr lang="pl-PL" sz="3200" dirty="0"/>
              <a:t>W zaciszu karmelitańskim</a:t>
            </a:r>
            <a:endParaRPr lang="pl-PL" sz="2200" dirty="0"/>
          </a:p>
        </p:txBody>
      </p:sp>
      <p:sp>
        <p:nvSpPr>
          <p:cNvPr id="5" name="Podtytuł 2"/>
          <p:cNvSpPr txBox="1">
            <a:spLocks/>
          </p:cNvSpPr>
          <p:nvPr/>
        </p:nvSpPr>
        <p:spPr>
          <a:xfrm>
            <a:off x="611560" y="4509120"/>
            <a:ext cx="8136904" cy="1800200"/>
          </a:xfrm>
          <a:prstGeom prst="rect">
            <a:avLst/>
          </a:prstGeom>
        </p:spPr>
        <p:txBody>
          <a:bodyPr vert="horz" lIns="91440" tIns="45720" rIns="91440" bIns="45720" numCol="1" spcCol="180000" rtlCol="0">
            <a:no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just"/>
            <a:r>
              <a:rPr lang="pl-PL" sz="2400" dirty="0" smtClean="0"/>
              <a:t>P</a:t>
            </a:r>
            <a:r>
              <a:rPr lang="pl-PL" sz="1600" dirty="0" smtClean="0"/>
              <a:t>onad </a:t>
            </a:r>
            <a:r>
              <a:rPr lang="pl-PL" sz="1600" dirty="0"/>
              <a:t>wszystkich wybijały się postacie Brata Alberta Chmielowskiego i Rafała </a:t>
            </a:r>
            <a:r>
              <a:rPr lang="pl-PL" sz="1600" dirty="0" smtClean="0"/>
              <a:t>Kali-nowskiego </a:t>
            </a:r>
            <a:r>
              <a:rPr lang="pl-PL" sz="1600" dirty="0"/>
              <a:t>- karmelity bosego i o. Wacława Nowakowskiego - kapucyna. Bywało, że  </a:t>
            </a:r>
            <a:r>
              <a:rPr lang="pl-PL" sz="1600" dirty="0" smtClean="0"/>
              <a:t>        w ustroniu klasztoru </a:t>
            </a:r>
            <a:r>
              <a:rPr lang="pl-PL" sz="1600" dirty="0"/>
              <a:t>karmelitańskiego </a:t>
            </a:r>
            <a:r>
              <a:rPr lang="pl-PL" sz="1600" dirty="0" smtClean="0"/>
              <a:t>w </a:t>
            </a:r>
            <a:r>
              <a:rPr lang="pl-PL" sz="1600" dirty="0"/>
              <a:t>Czernej </a:t>
            </a:r>
            <a:r>
              <a:rPr lang="pl-PL" sz="1600" dirty="0" smtClean="0"/>
              <a:t>koło </a:t>
            </a:r>
            <a:r>
              <a:rPr lang="pl-PL" sz="1600" dirty="0"/>
              <a:t>Krakowa, gdzie o. Rafał był przeorem, spotykali się dawni obrońcy ojczyzny i snując powstańcze wspomnienia, zachęcali się wzajemnie do życia dla Boga i narodu.</a:t>
            </a:r>
          </a:p>
        </p:txBody>
      </p:sp>
      <p:pic>
        <p:nvPicPr>
          <p:cNvPr id="7" name="Obraz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85964" y="260648"/>
            <a:ext cx="4762500" cy="3644900"/>
          </a:xfrm>
          <a:prstGeom prst="rect">
            <a:avLst/>
          </a:prstGeom>
          <a:ln w="38100">
            <a:solidFill>
              <a:schemeClr val="tx2">
                <a:lumMod val="90000"/>
                <a:lumOff val="10000"/>
              </a:schemeClr>
            </a:solidFill>
          </a:ln>
          <a:effectLst>
            <a:innerShdw blurRad="63500" dist="50800" dir="2700000">
              <a:prstClr val="black">
                <a:alpha val="50000"/>
              </a:prstClr>
            </a:innerShdw>
          </a:effectLst>
        </p:spPr>
      </p:pic>
    </p:spTree>
    <p:extLst>
      <p:ext uri="{BB962C8B-B14F-4D97-AF65-F5344CB8AC3E}">
        <p14:creationId xmlns:p14="http://schemas.microsoft.com/office/powerpoint/2010/main" val="254581533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dtytuł 2"/>
          <p:cNvSpPr>
            <a:spLocks noGrp="1"/>
          </p:cNvSpPr>
          <p:nvPr>
            <p:ph type="subTitle" idx="4294967295"/>
          </p:nvPr>
        </p:nvSpPr>
        <p:spPr>
          <a:xfrm>
            <a:off x="251520" y="1556792"/>
            <a:ext cx="3456384" cy="2736304"/>
          </a:xfrm>
          <a:prstGeom prst="rect">
            <a:avLst/>
          </a:prstGeom>
        </p:spPr>
        <p:txBody>
          <a:bodyPr wrap="square" numCol="1" spcCol="180000">
            <a:noAutofit/>
          </a:bodyPr>
          <a:lstStyle/>
          <a:p>
            <a:pPr marL="45720" indent="0" algn="just">
              <a:buNone/>
            </a:pPr>
            <a:r>
              <a:rPr lang="pl-PL" sz="1200" dirty="0"/>
              <a:t>Brat Albert porzucił sztukę, aby niepodzielnie oddać się pracy nad ubogimi; nigdy jednak nie przestał być artystą. Jego wrażliwa, </a:t>
            </a:r>
            <a:r>
              <a:rPr lang="pl-PL" sz="1200" dirty="0" smtClean="0"/>
              <a:t>artysty-</a:t>
            </a:r>
            <a:r>
              <a:rPr lang="pl-PL" sz="1200" dirty="0" err="1" smtClean="0"/>
              <a:t>czna</a:t>
            </a:r>
            <a:r>
              <a:rPr lang="pl-PL" sz="1200" dirty="0" smtClean="0"/>
              <a:t> </a:t>
            </a:r>
            <a:r>
              <a:rPr lang="pl-PL" sz="1200" dirty="0"/>
              <a:t>dusza odczuwała piękno wszędzie</a:t>
            </a:r>
            <a:r>
              <a:rPr lang="pl-PL" sz="1200" dirty="0" smtClean="0"/>
              <a:t>,          </a:t>
            </a:r>
            <a:r>
              <a:rPr lang="pl-PL" sz="1200" dirty="0"/>
              <a:t>a </a:t>
            </a:r>
            <a:r>
              <a:rPr lang="pl-PL" sz="1200" dirty="0" smtClean="0"/>
              <a:t>zwłaszcza </a:t>
            </a:r>
            <a:r>
              <a:rPr lang="pl-PL" sz="1200" dirty="0"/>
              <a:t>w przyrodzie. Zmęczony trudami wielkomiejskiego życia, rad jeździł do Zakopanego, aby tam w ciszy pustelni na Kalatówkach rozmawiać z Bogiem, </a:t>
            </a:r>
            <a:r>
              <a:rPr lang="pl-PL" sz="1200" dirty="0" smtClean="0"/>
              <a:t>odzywa-</a:t>
            </a:r>
            <a:r>
              <a:rPr lang="pl-PL" sz="1200" dirty="0" err="1" smtClean="0"/>
              <a:t>jącym</a:t>
            </a:r>
            <a:r>
              <a:rPr lang="pl-PL" sz="1200" dirty="0" smtClean="0"/>
              <a:t> </a:t>
            </a:r>
            <a:r>
              <a:rPr lang="pl-PL" sz="1200" dirty="0"/>
              <a:t>się do niego głosem przyrody. Nieraz widziano </a:t>
            </a:r>
            <a:r>
              <a:rPr lang="pl-PL" sz="1200" dirty="0" smtClean="0"/>
              <a:t>Brata Alberta</a:t>
            </a:r>
            <a:r>
              <a:rPr lang="pl-PL" sz="1200" dirty="0"/>
              <a:t>, jak w lesie zatrzymał swego </a:t>
            </a:r>
            <a:r>
              <a:rPr lang="pl-PL" sz="1200" dirty="0" smtClean="0"/>
              <a:t>konika</a:t>
            </a:r>
            <a:r>
              <a:rPr lang="pl-PL" sz="1200" dirty="0"/>
              <a:t>, aby </a:t>
            </a:r>
            <a:r>
              <a:rPr lang="pl-PL" sz="1200" dirty="0" smtClean="0"/>
              <a:t>przysłuchiwać </a:t>
            </a:r>
            <a:r>
              <a:rPr lang="pl-PL" sz="1200" dirty="0"/>
              <a:t>się śpiewowi ptaków. Braciom - pół żartem, pół serio </a:t>
            </a:r>
            <a:r>
              <a:rPr lang="pl-PL" sz="1200" dirty="0" smtClean="0"/>
              <a:t>– </a:t>
            </a:r>
            <a:r>
              <a:rPr lang="pl-PL" sz="1200" dirty="0" err="1" smtClean="0"/>
              <a:t>pow</a:t>
            </a:r>
            <a:r>
              <a:rPr lang="pl-PL" sz="1200" dirty="0" smtClean="0"/>
              <a:t>-tarzał</a:t>
            </a:r>
            <a:r>
              <a:rPr lang="pl-PL" sz="1200" dirty="0"/>
              <a:t>, że może dobry Bóg i </a:t>
            </a:r>
            <a:r>
              <a:rPr lang="pl-PL" sz="1200" dirty="0" smtClean="0"/>
              <a:t>zwierzętom </a:t>
            </a:r>
            <a:r>
              <a:rPr lang="pl-PL" sz="1200" dirty="0"/>
              <a:t>zapewnił miejsce na drugim świecie.</a:t>
            </a:r>
          </a:p>
          <a:p>
            <a:pPr marL="45720" indent="0" algn="just">
              <a:buNone/>
            </a:pPr>
            <a:endParaRPr lang="pl-PL" sz="1200" dirty="0"/>
          </a:p>
        </p:txBody>
      </p:sp>
      <p:sp>
        <p:nvSpPr>
          <p:cNvPr id="2" name="Tytuł 1"/>
          <p:cNvSpPr>
            <a:spLocks noGrp="1"/>
          </p:cNvSpPr>
          <p:nvPr>
            <p:ph type="ctrTitle"/>
          </p:nvPr>
        </p:nvSpPr>
        <p:spPr>
          <a:xfrm>
            <a:off x="179511" y="346440"/>
            <a:ext cx="3681613" cy="922320"/>
          </a:xfrm>
        </p:spPr>
        <p:txBody>
          <a:bodyPr>
            <a:normAutofit fontScale="90000"/>
          </a:bodyPr>
          <a:lstStyle/>
          <a:p>
            <a:pPr algn="l"/>
            <a:r>
              <a:rPr lang="pl-PL" sz="3200" dirty="0"/>
              <a:t>Brat Albert miłośnik zwierząt</a:t>
            </a:r>
            <a:endParaRPr lang="pl-PL" sz="2200" dirty="0"/>
          </a:p>
        </p:txBody>
      </p:sp>
      <p:sp>
        <p:nvSpPr>
          <p:cNvPr id="5" name="Podtytuł 2"/>
          <p:cNvSpPr txBox="1">
            <a:spLocks/>
          </p:cNvSpPr>
          <p:nvPr/>
        </p:nvSpPr>
        <p:spPr>
          <a:xfrm>
            <a:off x="179511" y="4365104"/>
            <a:ext cx="8556501" cy="2304256"/>
          </a:xfrm>
          <a:prstGeom prst="rect">
            <a:avLst/>
          </a:prstGeom>
        </p:spPr>
        <p:txBody>
          <a:bodyPr vert="horz" lIns="91440" tIns="45720" rIns="91440" bIns="45720" numCol="1" spcCol="180000" rtlCol="0">
            <a:no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just"/>
            <a:r>
              <a:rPr lang="pl-PL" sz="2400" dirty="0" smtClean="0"/>
              <a:t>D</a:t>
            </a:r>
            <a:r>
              <a:rPr lang="pl-PL" sz="1600" dirty="0" smtClean="0"/>
              <a:t>uch </a:t>
            </a:r>
            <a:r>
              <a:rPr lang="pl-PL" sz="1600" dirty="0"/>
              <a:t>św. Franciszka i wiernego jego naśladowcy Brata Alberta udzielił się również pierwszym braciom, którzy z podobną serdecznością odnosili </a:t>
            </a:r>
            <a:r>
              <a:rPr lang="pl-PL" sz="1600" dirty="0" smtClean="0"/>
              <a:t>się </a:t>
            </a:r>
            <a:r>
              <a:rPr lang="pl-PL" sz="1600" dirty="0"/>
              <a:t>do zwierząt. </a:t>
            </a:r>
            <a:endParaRPr lang="pl-PL" sz="1600" dirty="0" smtClean="0"/>
          </a:p>
          <a:p>
            <a:pPr algn="just"/>
            <a:r>
              <a:rPr lang="pl-PL" sz="1600" dirty="0" smtClean="0"/>
              <a:t>W </a:t>
            </a:r>
            <a:r>
              <a:rPr lang="pl-PL" sz="1600" dirty="0"/>
              <a:t>zakopiańskiej pustelni chowały się trzy owieczki, z </a:t>
            </a:r>
            <a:r>
              <a:rPr lang="pl-PL" sz="1600" dirty="0" smtClean="0"/>
              <a:t>których </a:t>
            </a:r>
            <a:r>
              <a:rPr lang="pl-PL" sz="1600" dirty="0"/>
              <a:t>jedna tak była do braci przywiązana, że towarzyszyła im wszędzie, gdzie byli zgromadzeni. Słynny </a:t>
            </a:r>
            <a:r>
              <a:rPr lang="pl-PL" sz="1600" dirty="0" smtClean="0"/>
              <a:t>był także        w Zakopanem </a:t>
            </a:r>
            <a:r>
              <a:rPr lang="pl-PL" sz="1600" dirty="0"/>
              <a:t>osiołek Brata Alberta, podarowany mu przez właścicielkę Ruszczy, </a:t>
            </a:r>
            <a:r>
              <a:rPr lang="pl-PL" sz="1600" dirty="0" smtClean="0"/>
              <a:t>który </a:t>
            </a:r>
            <a:r>
              <a:rPr lang="pl-PL" sz="1600" dirty="0"/>
              <a:t>jednak wzbudzał takie zaniepokojenie wśród góralskich koników, że Brat Albert </a:t>
            </a:r>
            <a:r>
              <a:rPr lang="pl-PL" sz="1600" dirty="0" smtClean="0"/>
              <a:t>z </a:t>
            </a:r>
            <a:r>
              <a:rPr lang="pl-PL" sz="1600" dirty="0"/>
              <a:t>żalem zmuszony był pozbyć się ulubionego wierzchowca.</a:t>
            </a:r>
          </a:p>
        </p:txBody>
      </p:sp>
      <p:pic>
        <p:nvPicPr>
          <p:cNvPr id="8" name="Obraz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60812" y="260648"/>
            <a:ext cx="4775200" cy="3644900"/>
          </a:xfrm>
          <a:prstGeom prst="rect">
            <a:avLst/>
          </a:prstGeom>
          <a:ln w="38100">
            <a:solidFill>
              <a:schemeClr val="tx2">
                <a:lumMod val="90000"/>
                <a:lumOff val="10000"/>
              </a:schemeClr>
            </a:solidFill>
          </a:ln>
          <a:effectLst>
            <a:innerShdw blurRad="63500" dist="50800" dir="2700000">
              <a:prstClr val="black">
                <a:alpha val="50000"/>
              </a:prstClr>
            </a:innerShdw>
          </a:effectLst>
        </p:spPr>
      </p:pic>
    </p:spTree>
    <p:extLst>
      <p:ext uri="{BB962C8B-B14F-4D97-AF65-F5344CB8AC3E}">
        <p14:creationId xmlns:p14="http://schemas.microsoft.com/office/powerpoint/2010/main" val="276533885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dtytuł 2"/>
          <p:cNvSpPr>
            <a:spLocks noGrp="1"/>
          </p:cNvSpPr>
          <p:nvPr>
            <p:ph type="subTitle" idx="4294967295"/>
          </p:nvPr>
        </p:nvSpPr>
        <p:spPr>
          <a:xfrm>
            <a:off x="251520" y="1412776"/>
            <a:ext cx="3456384" cy="2952328"/>
          </a:xfrm>
          <a:prstGeom prst="rect">
            <a:avLst/>
          </a:prstGeom>
        </p:spPr>
        <p:txBody>
          <a:bodyPr wrap="square" numCol="1" spcCol="180000">
            <a:noAutofit/>
          </a:bodyPr>
          <a:lstStyle/>
          <a:p>
            <a:pPr marL="45720" indent="0" algn="just">
              <a:buNone/>
            </a:pPr>
            <a:r>
              <a:rPr lang="pl-PL" sz="1200" dirty="0" smtClean="0"/>
              <a:t>Wiadomość </a:t>
            </a:r>
            <a:r>
              <a:rPr lang="pl-PL" sz="1200" dirty="0"/>
              <a:t>o </a:t>
            </a:r>
            <a:r>
              <a:rPr lang="pl-PL" sz="1200" dirty="0" smtClean="0"/>
              <a:t>działalności </a:t>
            </a:r>
            <a:r>
              <a:rPr lang="pl-PL" sz="1200" dirty="0"/>
              <a:t>Brata </a:t>
            </a:r>
            <a:r>
              <a:rPr lang="pl-PL" sz="1200" dirty="0" smtClean="0"/>
              <a:t>Alberta nie pozostała </a:t>
            </a:r>
            <a:r>
              <a:rPr lang="pl-PL" sz="1200" dirty="0"/>
              <a:t>w obrębie </a:t>
            </a:r>
            <a:r>
              <a:rPr lang="pl-PL" sz="1200" dirty="0" smtClean="0"/>
              <a:t>murów Krakowa</a:t>
            </a:r>
            <a:r>
              <a:rPr lang="pl-PL" sz="1200" dirty="0"/>
              <a:t>, ale rozeszła </a:t>
            </a:r>
            <a:r>
              <a:rPr lang="pl-PL" sz="1200" dirty="0" smtClean="0"/>
              <a:t>się </a:t>
            </a:r>
            <a:r>
              <a:rPr lang="pl-PL" sz="1200" dirty="0"/>
              <a:t>po całej Polsce, wszędzie budząc podziw i pragnienie założenia podobnych instytucji; bo które wielkie miasto nie </a:t>
            </a:r>
            <a:r>
              <a:rPr lang="pl-PL" sz="1200" dirty="0" smtClean="0"/>
              <a:t>ma       </a:t>
            </a:r>
            <a:r>
              <a:rPr lang="pl-PL" sz="1200" dirty="0"/>
              <a:t>u </a:t>
            </a:r>
            <a:r>
              <a:rPr lang="pl-PL" sz="1200" dirty="0" smtClean="0"/>
              <a:t>siebie </a:t>
            </a:r>
            <a:r>
              <a:rPr lang="pl-PL" sz="1200" dirty="0"/>
              <a:t>biedoty wszelkiego rodzaju, które nie zastanawia się nad tym, jak zaradzić bezdomności i głodowi</a:t>
            </a:r>
            <a:r>
              <a:rPr lang="pl-PL" sz="1200" dirty="0" smtClean="0"/>
              <a:t>...</a:t>
            </a:r>
          </a:p>
          <a:p>
            <a:pPr marL="45720" indent="0" algn="just">
              <a:buNone/>
            </a:pPr>
            <a:r>
              <a:rPr lang="pl-PL" sz="1200" dirty="0"/>
              <a:t>Miasta polskie od wieków tworzyły ochronki, przytuliska i szpitale, toteż kiedy w dziele Brata Alberta zrealizowała się nowa idea opieki nad najbiedniejszymi w Krakowie, inne miejscowości również zapragnęły </a:t>
            </a:r>
            <a:r>
              <a:rPr lang="pl-PL" sz="1200" dirty="0" smtClean="0"/>
              <a:t>stworzyć      </a:t>
            </a:r>
            <a:r>
              <a:rPr lang="pl-PL" sz="1200" dirty="0"/>
              <a:t>u </a:t>
            </a:r>
            <a:r>
              <a:rPr lang="pl-PL" sz="1200" dirty="0" smtClean="0"/>
              <a:t>siebie </a:t>
            </a:r>
            <a:r>
              <a:rPr lang="pl-PL" sz="1200" dirty="0"/>
              <a:t>podobne przytuliska.</a:t>
            </a:r>
          </a:p>
          <a:p>
            <a:pPr marL="45720" indent="0" algn="just">
              <a:buNone/>
            </a:pPr>
            <a:endParaRPr lang="pl-PL" sz="1200" dirty="0"/>
          </a:p>
        </p:txBody>
      </p:sp>
      <p:sp>
        <p:nvSpPr>
          <p:cNvPr id="2" name="Tytuł 1"/>
          <p:cNvSpPr>
            <a:spLocks noGrp="1"/>
          </p:cNvSpPr>
          <p:nvPr>
            <p:ph type="ctrTitle"/>
          </p:nvPr>
        </p:nvSpPr>
        <p:spPr>
          <a:xfrm>
            <a:off x="179511" y="346440"/>
            <a:ext cx="3681613" cy="922320"/>
          </a:xfrm>
        </p:spPr>
        <p:txBody>
          <a:bodyPr>
            <a:normAutofit fontScale="90000"/>
          </a:bodyPr>
          <a:lstStyle/>
          <a:p>
            <a:pPr algn="l"/>
            <a:r>
              <a:rPr lang="pl-PL" sz="3200" dirty="0"/>
              <a:t>Założenie nowych domów</a:t>
            </a:r>
            <a:endParaRPr lang="pl-PL" sz="2200" dirty="0"/>
          </a:p>
        </p:txBody>
      </p:sp>
      <p:sp>
        <p:nvSpPr>
          <p:cNvPr id="5" name="Podtytuł 2"/>
          <p:cNvSpPr txBox="1">
            <a:spLocks/>
          </p:cNvSpPr>
          <p:nvPr/>
        </p:nvSpPr>
        <p:spPr>
          <a:xfrm>
            <a:off x="251520" y="4221088"/>
            <a:ext cx="8496944" cy="2448272"/>
          </a:xfrm>
          <a:prstGeom prst="rect">
            <a:avLst/>
          </a:prstGeom>
        </p:spPr>
        <p:txBody>
          <a:bodyPr vert="horz" lIns="91440" tIns="45720" rIns="91440" bIns="45720" numCol="1" spcCol="180000" rtlCol="0">
            <a:no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just"/>
            <a:r>
              <a:rPr lang="pl-PL" sz="2400" dirty="0" smtClean="0"/>
              <a:t>P</a:t>
            </a:r>
            <a:r>
              <a:rPr lang="pl-PL" sz="1600" dirty="0" smtClean="0"/>
              <a:t>opłynęły </a:t>
            </a:r>
            <a:r>
              <a:rPr lang="pl-PL" sz="1600" dirty="0"/>
              <a:t>więc prośby do Brata Alberta, by w różnych miastach </a:t>
            </a:r>
            <a:r>
              <a:rPr lang="pl-PL" sz="1600" dirty="0" smtClean="0"/>
              <a:t>pozakładał </a:t>
            </a:r>
            <a:r>
              <a:rPr lang="pl-PL" sz="1600" dirty="0"/>
              <a:t>swe domy. Brat </a:t>
            </a:r>
            <a:r>
              <a:rPr lang="pl-PL" sz="1600" dirty="0" smtClean="0"/>
              <a:t>Albert </a:t>
            </a:r>
            <a:r>
              <a:rPr lang="pl-PL" sz="1600" dirty="0"/>
              <a:t>cieszył się serdecznie z tego powodu, lecz postępował roztropnie i </a:t>
            </a:r>
            <a:r>
              <a:rPr lang="pl-PL" sz="1600" dirty="0" smtClean="0"/>
              <a:t>przy-chylał </a:t>
            </a:r>
            <a:r>
              <a:rPr lang="pl-PL" sz="1600" dirty="0"/>
              <a:t>się do prośby dopiero wtedy, gdy w danej miejscowości zostały stworzone odpowiednie warunki. Za życia Brata Alberta powstały </a:t>
            </a:r>
            <a:r>
              <a:rPr lang="pl-PL" sz="1600" dirty="0" smtClean="0"/>
              <a:t>następujące </a:t>
            </a:r>
            <a:r>
              <a:rPr lang="pl-PL" sz="1600" dirty="0"/>
              <a:t>zakłady</a:t>
            </a:r>
            <a:r>
              <a:rPr lang="pl-PL" sz="1600" dirty="0" smtClean="0"/>
              <a:t>: </a:t>
            </a:r>
            <a:r>
              <a:rPr lang="pl-PL" sz="1600" dirty="0" smtClean="0"/>
              <a:t>w Krakowie </a:t>
            </a:r>
            <a:r>
              <a:rPr lang="pl-PL" sz="1600" dirty="0"/>
              <a:t>- przytulisko dla mężczyzn przy ulicy Krakowskiej oraz kobiet </a:t>
            </a:r>
            <a:r>
              <a:rPr lang="pl-PL" sz="1600" dirty="0" smtClean="0"/>
              <a:t>przy </a:t>
            </a:r>
            <a:r>
              <a:rPr lang="pl-PL" sz="1600" dirty="0"/>
              <a:t>ulicy Skawińskiej, także zakład dla opuszczonej </a:t>
            </a:r>
            <a:r>
              <a:rPr lang="pl-PL" sz="1600" dirty="0" smtClean="0"/>
              <a:t>młodzieży </a:t>
            </a:r>
            <a:r>
              <a:rPr lang="pl-PL" sz="1600" dirty="0"/>
              <a:t>na Zwierzyńcu; we Lwowie - zakład dla mężczyzn i kobiet; domy - w Tarnowie, Sokalu, Przemyślu, </a:t>
            </a:r>
            <a:r>
              <a:rPr lang="pl-PL" sz="1600" dirty="0" smtClean="0"/>
              <a:t>Stanisławowie, </a:t>
            </a:r>
            <a:r>
              <a:rPr lang="pl-PL" sz="1600" dirty="0"/>
              <a:t>Zakopanem, Tarnopolu i Kielcach; pustelnia w </a:t>
            </a:r>
            <a:r>
              <a:rPr lang="pl-PL" sz="1600" dirty="0" err="1"/>
              <a:t>Momastyrku</a:t>
            </a:r>
            <a:r>
              <a:rPr lang="pl-PL" sz="1600" dirty="0"/>
              <a:t>, dom na </a:t>
            </a:r>
            <a:r>
              <a:rPr lang="pl-PL" sz="1600" dirty="0" err="1"/>
              <a:t>Zgorajszczyźnie</a:t>
            </a:r>
            <a:r>
              <a:rPr lang="pl-PL" sz="1600" dirty="0"/>
              <a:t> oraz kilka innych </a:t>
            </a:r>
            <a:r>
              <a:rPr lang="pl-PL" sz="1600" dirty="0" smtClean="0"/>
              <a:t>obiektów</a:t>
            </a:r>
            <a:r>
              <a:rPr lang="pl-PL" sz="1600" dirty="0"/>
              <a:t>.</a:t>
            </a:r>
          </a:p>
        </p:txBody>
      </p:sp>
      <p:pic>
        <p:nvPicPr>
          <p:cNvPr id="7" name="Obraz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73264" y="260648"/>
            <a:ext cx="4775200" cy="3644900"/>
          </a:xfrm>
          <a:prstGeom prst="rect">
            <a:avLst/>
          </a:prstGeom>
          <a:ln w="38100">
            <a:solidFill>
              <a:schemeClr val="tx2">
                <a:lumMod val="90000"/>
                <a:lumOff val="10000"/>
              </a:schemeClr>
            </a:solidFill>
          </a:ln>
          <a:effectLst>
            <a:innerShdw blurRad="63500" dist="50800" dir="2700000">
              <a:prstClr val="black">
                <a:alpha val="50000"/>
              </a:prstClr>
            </a:innerShdw>
          </a:effectLst>
        </p:spPr>
      </p:pic>
    </p:spTree>
    <p:extLst>
      <p:ext uri="{BB962C8B-B14F-4D97-AF65-F5344CB8AC3E}">
        <p14:creationId xmlns:p14="http://schemas.microsoft.com/office/powerpoint/2010/main" val="325477060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dtytuł 2"/>
          <p:cNvSpPr>
            <a:spLocks noGrp="1"/>
          </p:cNvSpPr>
          <p:nvPr>
            <p:ph type="subTitle" idx="4294967295"/>
          </p:nvPr>
        </p:nvSpPr>
        <p:spPr>
          <a:xfrm>
            <a:off x="179511" y="2060848"/>
            <a:ext cx="3528393" cy="2448272"/>
          </a:xfrm>
          <a:prstGeom prst="rect">
            <a:avLst/>
          </a:prstGeom>
        </p:spPr>
        <p:txBody>
          <a:bodyPr wrap="square" numCol="1" spcCol="180000">
            <a:noAutofit/>
          </a:bodyPr>
          <a:lstStyle/>
          <a:p>
            <a:pPr marL="45720" indent="0" algn="just">
              <a:buNone/>
            </a:pPr>
            <a:r>
              <a:rPr lang="pl-PL" sz="1400" dirty="0"/>
              <a:t>W sercu Brata Alberta zawsze płonęło uczucie miłości do ojczyzny, odziedziczone po </a:t>
            </a:r>
            <a:r>
              <a:rPr lang="pl-PL" sz="1400" dirty="0" smtClean="0"/>
              <a:t>bohaterskich </a:t>
            </a:r>
            <a:r>
              <a:rPr lang="pl-PL" sz="1400" dirty="0"/>
              <a:t>przodkach. To uczucie powiodło </a:t>
            </a:r>
            <a:r>
              <a:rPr lang="pl-PL" sz="1400" dirty="0" smtClean="0"/>
              <a:t>siedemnastoletniego </a:t>
            </a:r>
            <a:r>
              <a:rPr lang="pl-PL" sz="1400" dirty="0"/>
              <a:t>młodzieńca - z ław </a:t>
            </a:r>
            <a:r>
              <a:rPr lang="pl-PL" sz="1400" dirty="0" smtClean="0"/>
              <a:t>szkolnych </a:t>
            </a:r>
            <a:r>
              <a:rPr lang="pl-PL" sz="1400" dirty="0"/>
              <a:t>do lasów świętokrzyskich</a:t>
            </a:r>
            <a:r>
              <a:rPr lang="pl-PL" sz="1400" dirty="0" smtClean="0"/>
              <a:t>,    </a:t>
            </a:r>
            <a:r>
              <a:rPr lang="pl-PL" sz="1400" dirty="0"/>
              <a:t>a </a:t>
            </a:r>
            <a:r>
              <a:rPr lang="pl-PL" sz="1400" dirty="0" smtClean="0"/>
              <a:t>utracenie w powstaniu </a:t>
            </a:r>
            <a:r>
              <a:rPr lang="pl-PL" sz="1400" dirty="0"/>
              <a:t>nogi było </a:t>
            </a:r>
            <a:r>
              <a:rPr lang="pl-PL" sz="1400" dirty="0" err="1" smtClean="0"/>
              <a:t>najle-pszym</a:t>
            </a:r>
            <a:r>
              <a:rPr lang="pl-PL" sz="1400" dirty="0" smtClean="0"/>
              <a:t> dowodem stosunku </a:t>
            </a:r>
            <a:r>
              <a:rPr lang="pl-PL" sz="1400" dirty="0"/>
              <a:t>młodego Adama do Polski. W miarę upływu czasu zrozumiał, że służąc Bogu, najlepiej pomoże sprawie ojczystej</a:t>
            </a:r>
            <a:r>
              <a:rPr lang="pl-PL" sz="1400" dirty="0" smtClean="0"/>
              <a:t>.</a:t>
            </a:r>
            <a:endParaRPr lang="pl-PL" sz="1400" dirty="0"/>
          </a:p>
        </p:txBody>
      </p:sp>
      <p:sp>
        <p:nvSpPr>
          <p:cNvPr id="2" name="Tytuł 1"/>
          <p:cNvSpPr>
            <a:spLocks noGrp="1"/>
          </p:cNvSpPr>
          <p:nvPr>
            <p:ph type="ctrTitle"/>
          </p:nvPr>
        </p:nvSpPr>
        <p:spPr>
          <a:xfrm>
            <a:off x="179511" y="346440"/>
            <a:ext cx="3681613" cy="922320"/>
          </a:xfrm>
        </p:spPr>
        <p:txBody>
          <a:bodyPr>
            <a:normAutofit fontScale="90000"/>
          </a:bodyPr>
          <a:lstStyle/>
          <a:p>
            <a:pPr algn="l"/>
            <a:r>
              <a:rPr lang="pl-PL" sz="3200" dirty="0"/>
              <a:t>Brat Albert przepowiada powstanie Polski</a:t>
            </a:r>
            <a:endParaRPr lang="pl-PL" sz="2200" dirty="0"/>
          </a:p>
        </p:txBody>
      </p:sp>
      <p:sp>
        <p:nvSpPr>
          <p:cNvPr id="5" name="Podtytuł 2"/>
          <p:cNvSpPr txBox="1">
            <a:spLocks/>
          </p:cNvSpPr>
          <p:nvPr/>
        </p:nvSpPr>
        <p:spPr>
          <a:xfrm>
            <a:off x="179511" y="4509120"/>
            <a:ext cx="8640961" cy="2088232"/>
          </a:xfrm>
          <a:prstGeom prst="rect">
            <a:avLst/>
          </a:prstGeom>
        </p:spPr>
        <p:txBody>
          <a:bodyPr vert="horz" lIns="91440" tIns="45720" rIns="91440" bIns="45720" numCol="1" spcCol="180000" rtlCol="0">
            <a:no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just"/>
            <a:r>
              <a:rPr lang="pl-PL" sz="2400" dirty="0" smtClean="0"/>
              <a:t>W</a:t>
            </a:r>
            <a:r>
              <a:rPr lang="pl-PL" sz="1600" dirty="0" smtClean="0"/>
              <a:t> </a:t>
            </a:r>
            <a:r>
              <a:rPr lang="pl-PL" sz="1600" dirty="0"/>
              <a:t>latach późniejszych mało o Polsce mówił, ale w głębi serca żywił nadzieję, że Polska do bytu niezależnego - z Bożą pomocą - powstanie. </a:t>
            </a:r>
            <a:endParaRPr lang="pl-PL" sz="1600" dirty="0" smtClean="0"/>
          </a:p>
          <a:p>
            <a:pPr algn="just"/>
            <a:r>
              <a:rPr lang="pl-PL" sz="1600" dirty="0" smtClean="0"/>
              <a:t>Zdarzyło </a:t>
            </a:r>
            <a:r>
              <a:rPr lang="pl-PL" sz="1600" dirty="0"/>
              <a:t>się w 1914 roku, że do przytuliska przy ulicy Krakowskiej przyszedł ksiądz Babraj z kościoła Bożego Ciała. Brat Albert zapytał go o nowiny, a wówczas przerażony ksiądz zawołał: „</a:t>
            </a:r>
            <a:r>
              <a:rPr lang="pl-PL" sz="1600" dirty="0" smtClean="0"/>
              <a:t>Straszne rzeczy </a:t>
            </a:r>
            <a:r>
              <a:rPr lang="pl-PL" sz="1600" dirty="0"/>
              <a:t>- Kalisz spalony. Częstochowa </a:t>
            </a:r>
            <a:r>
              <a:rPr lang="pl-PL" sz="1600" dirty="0" smtClean="0"/>
              <a:t>w płomieniach</a:t>
            </a:r>
            <a:r>
              <a:rPr lang="pl-PL" sz="1600" dirty="0"/>
              <a:t>! Co będzie?!” </a:t>
            </a:r>
            <a:r>
              <a:rPr lang="pl-PL" sz="1600" dirty="0" smtClean="0"/>
              <a:t> </a:t>
            </a:r>
          </a:p>
          <a:p>
            <a:pPr algn="just"/>
            <a:r>
              <a:rPr lang="pl-PL" sz="1600" dirty="0" smtClean="0"/>
              <a:t>„</a:t>
            </a:r>
            <a:r>
              <a:rPr lang="pl-PL" sz="1600" dirty="0"/>
              <a:t>Co będzie?” - powiedział jakimś dziwnym, uroczystym, niemal proroczym głosem Brat Albert - „Polska będzie, Polska będzie!” - powtórzył dobitnie.</a:t>
            </a:r>
          </a:p>
        </p:txBody>
      </p:sp>
      <p:pic>
        <p:nvPicPr>
          <p:cNvPr id="8" name="Obraz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60564" y="260648"/>
            <a:ext cx="4787900" cy="3644900"/>
          </a:xfrm>
          <a:prstGeom prst="rect">
            <a:avLst/>
          </a:prstGeom>
          <a:ln w="38100">
            <a:solidFill>
              <a:schemeClr val="tx2">
                <a:lumMod val="90000"/>
                <a:lumOff val="10000"/>
              </a:schemeClr>
            </a:solidFill>
          </a:ln>
          <a:effectLst>
            <a:innerShdw blurRad="63500" dist="50800" dir="2700000">
              <a:prstClr val="black">
                <a:alpha val="50000"/>
              </a:prstClr>
            </a:innerShdw>
          </a:effectLst>
        </p:spPr>
      </p:pic>
    </p:spTree>
    <p:extLst>
      <p:ext uri="{BB962C8B-B14F-4D97-AF65-F5344CB8AC3E}">
        <p14:creationId xmlns:p14="http://schemas.microsoft.com/office/powerpoint/2010/main" val="165807496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dtytuł 2"/>
          <p:cNvSpPr>
            <a:spLocks noGrp="1"/>
          </p:cNvSpPr>
          <p:nvPr>
            <p:ph type="subTitle" idx="4294967295"/>
          </p:nvPr>
        </p:nvSpPr>
        <p:spPr>
          <a:xfrm>
            <a:off x="251520" y="1556792"/>
            <a:ext cx="3456384" cy="2232248"/>
          </a:xfrm>
          <a:prstGeom prst="rect">
            <a:avLst/>
          </a:prstGeom>
        </p:spPr>
        <p:txBody>
          <a:bodyPr wrap="square" numCol="1" spcCol="180000">
            <a:noAutofit/>
          </a:bodyPr>
          <a:lstStyle/>
          <a:p>
            <a:pPr marL="45720" indent="0" algn="just">
              <a:buNone/>
            </a:pPr>
            <a:r>
              <a:rPr lang="pl-PL" sz="1600" dirty="0"/>
              <a:t>Nadszedł rok 1916. Brat Albert od dłuższego czasu przeczuwał zbliżający się koniec swej ziemskiej wędrówki. Schorzenia wewnętrzne dolegały mu coraz bardziej. Lekarze wiedząc, że jego organizm należycie nie trawi, polecili mu, by zwiększył palenie tytoniu.</a:t>
            </a:r>
          </a:p>
        </p:txBody>
      </p:sp>
      <p:sp>
        <p:nvSpPr>
          <p:cNvPr id="2" name="Tytuł 1"/>
          <p:cNvSpPr>
            <a:spLocks noGrp="1"/>
          </p:cNvSpPr>
          <p:nvPr>
            <p:ph type="ctrTitle"/>
          </p:nvPr>
        </p:nvSpPr>
        <p:spPr>
          <a:xfrm>
            <a:off x="179511" y="346440"/>
            <a:ext cx="3681613" cy="1210352"/>
          </a:xfrm>
        </p:spPr>
        <p:txBody>
          <a:bodyPr>
            <a:normAutofit fontScale="90000"/>
          </a:bodyPr>
          <a:lstStyle/>
          <a:p>
            <a:pPr algn="l"/>
            <a:r>
              <a:rPr lang="pl-PL" sz="3200" dirty="0"/>
              <a:t>Brat Albert żegna się z górami</a:t>
            </a:r>
            <a:endParaRPr lang="pl-PL" sz="2200" dirty="0"/>
          </a:p>
        </p:txBody>
      </p:sp>
      <p:sp>
        <p:nvSpPr>
          <p:cNvPr id="5" name="Podtytuł 2"/>
          <p:cNvSpPr txBox="1">
            <a:spLocks/>
          </p:cNvSpPr>
          <p:nvPr/>
        </p:nvSpPr>
        <p:spPr>
          <a:xfrm>
            <a:off x="251520" y="3861048"/>
            <a:ext cx="8712968" cy="2996952"/>
          </a:xfrm>
          <a:prstGeom prst="rect">
            <a:avLst/>
          </a:prstGeom>
        </p:spPr>
        <p:txBody>
          <a:bodyPr vert="horz" lIns="91440" tIns="45720" rIns="91440" bIns="45720" numCol="1" spcCol="180000" rtlCol="0">
            <a:no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just"/>
            <a:r>
              <a:rPr lang="pl-PL" sz="2400" dirty="0" smtClean="0"/>
              <a:t>B</a:t>
            </a:r>
            <a:r>
              <a:rPr lang="pl-PL" sz="1600" dirty="0" smtClean="0"/>
              <a:t>rat </a:t>
            </a:r>
            <a:r>
              <a:rPr lang="pl-PL" sz="1600" dirty="0"/>
              <a:t>Albert zastosował się do ich życzeń, jakkolwiek ludzie, </a:t>
            </a:r>
            <a:r>
              <a:rPr lang="pl-PL" sz="1600" dirty="0" smtClean="0"/>
              <a:t>nieznający </a:t>
            </a:r>
            <a:r>
              <a:rPr lang="pl-PL" sz="1600" dirty="0"/>
              <a:t>go bliżej, mogli uważać sam fakt palenia tytoniu za brak umartwienia. Świątobliwy zakonnik czuł jednak, że wobec głosu Bożego, wzywającego go do siebie, żadne ludzkie środki wspomóc jego organizmu już nie mogą. Braciom, którzy go pocieszali, </a:t>
            </a:r>
            <a:r>
              <a:rPr lang="pl-PL" sz="1600" dirty="0" smtClean="0"/>
              <a:t>mówiąc</a:t>
            </a:r>
            <a:r>
              <a:rPr lang="pl-PL" sz="1600" dirty="0"/>
              <a:t>, że długo jeszcze będzie żył, powtarzał: „Umarł Leon XII, umarł o. </a:t>
            </a:r>
            <a:r>
              <a:rPr lang="pl-PL" sz="1600" dirty="0" err="1"/>
              <a:t>Monarat</a:t>
            </a:r>
            <a:r>
              <a:rPr lang="pl-PL" sz="1600" dirty="0"/>
              <a:t>, umarł cesarz Franciszek Józef, teraz kolej na mnie, bo ja do tamtych należę”.</a:t>
            </a:r>
          </a:p>
          <a:p>
            <a:pPr algn="just"/>
            <a:r>
              <a:rPr lang="pl-PL" sz="1600" dirty="0"/>
              <a:t>Zapragnął jeszcze ostatni raz przed swoją śmiercią pomodlić się na </a:t>
            </a:r>
            <a:r>
              <a:rPr lang="pl-PL" sz="1600" dirty="0" smtClean="0"/>
              <a:t>ulubionych </a:t>
            </a:r>
            <a:r>
              <a:rPr lang="pl-PL" sz="1600" dirty="0" smtClean="0"/>
              <a:t>Kalatówkach</a:t>
            </a:r>
            <a:r>
              <a:rPr lang="pl-PL" sz="1600" dirty="0"/>
              <a:t>. Pojechał więc do Zakopanego, spędzić </a:t>
            </a:r>
            <a:r>
              <a:rPr lang="pl-PL" sz="1600" dirty="0" smtClean="0"/>
              <a:t>tam kilkanaście </a:t>
            </a:r>
            <a:r>
              <a:rPr lang="pl-PL" sz="1600" dirty="0"/>
              <a:t>dni, potem pożegnał się </a:t>
            </a:r>
            <a:r>
              <a:rPr lang="pl-PL" sz="1600" dirty="0" smtClean="0"/>
              <a:t>serdecznie </a:t>
            </a:r>
            <a:r>
              <a:rPr lang="pl-PL" sz="1600" dirty="0"/>
              <a:t>ze wszystkimi, spojrzał na ukochane </a:t>
            </a:r>
            <a:r>
              <a:rPr lang="pl-PL" sz="1600" dirty="0" smtClean="0"/>
              <a:t>góry. </a:t>
            </a:r>
            <a:r>
              <a:rPr lang="pl-PL" sz="1600" dirty="0"/>
              <a:t>Bracia ze </a:t>
            </a:r>
            <a:r>
              <a:rPr lang="pl-PL" sz="1600" dirty="0" smtClean="0"/>
              <a:t>wzruszeniem patrzyli </a:t>
            </a:r>
            <a:r>
              <a:rPr lang="pl-PL" sz="1600" dirty="0"/>
              <a:t>na </a:t>
            </a:r>
            <a:r>
              <a:rPr lang="pl-PL" sz="1600" dirty="0" smtClean="0"/>
              <a:t>swego </a:t>
            </a:r>
            <a:r>
              <a:rPr lang="pl-PL" sz="1600" dirty="0"/>
              <a:t>Ojca i przypominali sobie św. </a:t>
            </a:r>
            <a:r>
              <a:rPr lang="pl-PL" sz="1600" dirty="0" smtClean="0"/>
              <a:t>Franciszka</a:t>
            </a:r>
            <a:r>
              <a:rPr lang="pl-PL" sz="1600" dirty="0"/>
              <a:t>, żegnającego przed śmiercią ukochany Asyż.</a:t>
            </a:r>
          </a:p>
        </p:txBody>
      </p:sp>
      <p:pic>
        <p:nvPicPr>
          <p:cNvPr id="7" name="Obraz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80442" y="260648"/>
            <a:ext cx="4642621" cy="3528392"/>
          </a:xfrm>
          <a:prstGeom prst="rect">
            <a:avLst/>
          </a:prstGeom>
          <a:ln w="38100">
            <a:solidFill>
              <a:schemeClr val="tx2">
                <a:lumMod val="90000"/>
                <a:lumOff val="10000"/>
              </a:schemeClr>
            </a:solidFill>
          </a:ln>
          <a:effectLst>
            <a:innerShdw blurRad="63500" dist="50800" dir="2700000">
              <a:prstClr val="black">
                <a:alpha val="50000"/>
              </a:prstClr>
            </a:innerShdw>
          </a:effectLst>
        </p:spPr>
      </p:pic>
    </p:spTree>
    <p:extLst>
      <p:ext uri="{BB962C8B-B14F-4D97-AF65-F5344CB8AC3E}">
        <p14:creationId xmlns:p14="http://schemas.microsoft.com/office/powerpoint/2010/main" val="11863030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dtytuł 2"/>
          <p:cNvSpPr>
            <a:spLocks noGrp="1"/>
          </p:cNvSpPr>
          <p:nvPr>
            <p:ph type="subTitle" idx="4294967295"/>
          </p:nvPr>
        </p:nvSpPr>
        <p:spPr>
          <a:xfrm>
            <a:off x="251520" y="1268760"/>
            <a:ext cx="3609604" cy="2611388"/>
          </a:xfrm>
          <a:prstGeom prst="rect">
            <a:avLst/>
          </a:prstGeom>
        </p:spPr>
        <p:txBody>
          <a:bodyPr wrap="square" numCol="1" spcCol="180000">
            <a:noAutofit/>
          </a:bodyPr>
          <a:lstStyle/>
          <a:p>
            <a:pPr marL="45720" indent="0" algn="just">
              <a:buNone/>
            </a:pPr>
            <a:r>
              <a:rPr lang="pl-PL" sz="1400" dirty="0"/>
              <a:t>Siostry i bracia, widząc duże osłabienie Brata Alberta, chcieli go dłużej zatrzymać w </a:t>
            </a:r>
            <a:r>
              <a:rPr lang="pl-PL" sz="1400" dirty="0" err="1" smtClean="0"/>
              <a:t>Zako</a:t>
            </a:r>
            <a:r>
              <a:rPr lang="pl-PL" sz="1400" dirty="0" smtClean="0"/>
              <a:t>-panem </a:t>
            </a:r>
            <a:r>
              <a:rPr lang="pl-PL" sz="1400" dirty="0"/>
              <a:t>on jednak powiedział: „Nie chcę wam sprawić kłopotu swoją chorobą i </a:t>
            </a:r>
            <a:r>
              <a:rPr lang="pl-PL" sz="1400" dirty="0" smtClean="0"/>
              <a:t>śmiercią</a:t>
            </a:r>
            <a:r>
              <a:rPr lang="pl-PL" sz="1400" dirty="0"/>
              <a:t>, pojadę do Krakowa i tam umrę</a:t>
            </a:r>
            <a:r>
              <a:rPr lang="pl-PL" sz="1400" dirty="0" smtClean="0"/>
              <a:t>”. Powróciwszy </a:t>
            </a:r>
            <a:r>
              <a:rPr lang="pl-PL" sz="1400" dirty="0"/>
              <a:t>do Krakowa, położył się od razu na swój tapczan, aby już z niego więcej nie powstać. Bardzo cierpiał, jednak do ostatnich chwil zachował pogodne usposobienie. Gdy w sobotę rozmawiał z Matką </a:t>
            </a:r>
            <a:r>
              <a:rPr lang="pl-PL" sz="1400" dirty="0" err="1"/>
              <a:t>Bernardyną</a:t>
            </a:r>
            <a:r>
              <a:rPr lang="pl-PL" sz="1400" dirty="0"/>
              <a:t>, nagle </a:t>
            </a:r>
            <a:r>
              <a:rPr lang="pl-PL" sz="1400" dirty="0" smtClean="0"/>
              <a:t>jęknął     </a:t>
            </a:r>
            <a:r>
              <a:rPr lang="pl-PL" sz="1400" dirty="0"/>
              <a:t>i chwytając się za bok, powiedział: „O, jak boli, tego jeszcze nie doświadczyłem”.</a:t>
            </a:r>
          </a:p>
        </p:txBody>
      </p:sp>
      <p:sp>
        <p:nvSpPr>
          <p:cNvPr id="2" name="Tytuł 1"/>
          <p:cNvSpPr>
            <a:spLocks noGrp="1"/>
          </p:cNvSpPr>
          <p:nvPr>
            <p:ph type="ctrTitle"/>
          </p:nvPr>
        </p:nvSpPr>
        <p:spPr>
          <a:xfrm>
            <a:off x="179511" y="346440"/>
            <a:ext cx="3681613" cy="1210352"/>
          </a:xfrm>
        </p:spPr>
        <p:txBody>
          <a:bodyPr>
            <a:normAutofit/>
          </a:bodyPr>
          <a:lstStyle/>
          <a:p>
            <a:pPr algn="l"/>
            <a:r>
              <a:rPr lang="pl-PL" sz="3200" dirty="0"/>
              <a:t>Na łożu śmierci</a:t>
            </a:r>
            <a:endParaRPr lang="pl-PL" sz="2200" dirty="0"/>
          </a:p>
        </p:txBody>
      </p:sp>
      <p:sp>
        <p:nvSpPr>
          <p:cNvPr id="5" name="Podtytuł 2"/>
          <p:cNvSpPr txBox="1">
            <a:spLocks/>
          </p:cNvSpPr>
          <p:nvPr/>
        </p:nvSpPr>
        <p:spPr>
          <a:xfrm>
            <a:off x="251520" y="4293096"/>
            <a:ext cx="8525132" cy="2564904"/>
          </a:xfrm>
          <a:prstGeom prst="rect">
            <a:avLst/>
          </a:prstGeom>
        </p:spPr>
        <p:txBody>
          <a:bodyPr vert="horz" lIns="91440" tIns="45720" rIns="91440" bIns="45720" numCol="1" spcCol="180000" rtlCol="0">
            <a:no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just"/>
            <a:r>
              <a:rPr lang="pl-PL" sz="2400" dirty="0" smtClean="0"/>
              <a:t>W</a:t>
            </a:r>
            <a:r>
              <a:rPr lang="pl-PL" sz="1600" dirty="0" smtClean="0"/>
              <a:t>ezwano </a:t>
            </a:r>
            <a:r>
              <a:rPr lang="pl-PL" sz="1600" dirty="0"/>
              <a:t>kapłana. </a:t>
            </a:r>
            <a:endParaRPr lang="pl-PL" sz="1600" dirty="0" smtClean="0"/>
          </a:p>
          <a:p>
            <a:pPr algn="just"/>
            <a:r>
              <a:rPr lang="pl-PL" sz="1600" dirty="0" smtClean="0"/>
              <a:t>Brat </a:t>
            </a:r>
            <a:r>
              <a:rPr lang="pl-PL" sz="1600" dirty="0"/>
              <a:t>Albert </a:t>
            </a:r>
            <a:r>
              <a:rPr lang="pl-PL" sz="1600" dirty="0" smtClean="0"/>
              <a:t>wyspowiadał </a:t>
            </a:r>
            <a:r>
              <a:rPr lang="pl-PL" sz="1600" dirty="0"/>
              <a:t>się przed o. Lewandowskim, po czym ks. opat </a:t>
            </a:r>
            <a:r>
              <a:rPr lang="pl-PL" sz="1600" dirty="0" smtClean="0"/>
              <a:t>Górny z </a:t>
            </a:r>
            <a:r>
              <a:rPr lang="pl-PL" sz="1600" dirty="0"/>
              <a:t>kościoła Bożego Ciała udzielił świętobliwemu zakonnikowi ostatniego namaszczenia, który ten przyjął ze spokojem i budującym skupieniem </a:t>
            </a:r>
            <a:r>
              <a:rPr lang="pl-PL" sz="1600" dirty="0" smtClean="0"/>
              <a:t>ducha. Na </a:t>
            </a:r>
            <a:r>
              <a:rPr lang="pl-PL" sz="1600" dirty="0"/>
              <a:t>prośbę o. Lewandowskiego Brat Albert pobłogosławił braci i siostry, ubogich i sieroty, a </a:t>
            </a:r>
            <a:r>
              <a:rPr lang="pl-PL" sz="1600" dirty="0" smtClean="0"/>
              <a:t>kiedy </a:t>
            </a:r>
            <a:r>
              <a:rPr lang="pl-PL" sz="1600" dirty="0"/>
              <a:t>widział łzy w oczach obecnych, powiedział: „Co tu płakać, z wolą Bożą macie się zgadzać i za wszystko Bogu dziękować, za </a:t>
            </a:r>
            <a:r>
              <a:rPr lang="pl-PL" sz="1600" dirty="0" smtClean="0"/>
              <a:t>chorobę </a:t>
            </a:r>
            <a:r>
              <a:rPr lang="pl-PL" sz="1600" dirty="0"/>
              <a:t>i za śmierć”. Potem dodał: „Nawet za tę wojnę trzeba Bogu dziękować i trzeba mówić </a:t>
            </a:r>
            <a:r>
              <a:rPr lang="pl-PL" sz="1600" i="1" dirty="0"/>
              <a:t>Te </a:t>
            </a:r>
            <a:r>
              <a:rPr lang="pl-PL" sz="1600" i="1" dirty="0" err="1"/>
              <a:t>Deum</a:t>
            </a:r>
            <a:r>
              <a:rPr lang="pl-PL" sz="1600" dirty="0"/>
              <a:t>”. „Co Bóg działa, święte jest i dobre”.</a:t>
            </a:r>
          </a:p>
        </p:txBody>
      </p:sp>
      <p:pic>
        <p:nvPicPr>
          <p:cNvPr id="8" name="Obraz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26852" y="764704"/>
            <a:ext cx="4749800" cy="3619500"/>
          </a:xfrm>
          <a:prstGeom prst="rect">
            <a:avLst/>
          </a:prstGeom>
          <a:ln w="38100">
            <a:solidFill>
              <a:schemeClr val="tx2">
                <a:lumMod val="90000"/>
                <a:lumOff val="10000"/>
              </a:schemeClr>
            </a:solidFill>
          </a:ln>
          <a:effectLst>
            <a:innerShdw blurRad="63500" dist="50800" dir="2700000">
              <a:prstClr val="black">
                <a:alpha val="50000"/>
              </a:prstClr>
            </a:innerShdw>
          </a:effectLst>
        </p:spPr>
      </p:pic>
    </p:spTree>
    <p:extLst>
      <p:ext uri="{BB962C8B-B14F-4D97-AF65-F5344CB8AC3E}">
        <p14:creationId xmlns:p14="http://schemas.microsoft.com/office/powerpoint/2010/main" val="91818213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dtytuł 2"/>
          <p:cNvSpPr>
            <a:spLocks noGrp="1"/>
          </p:cNvSpPr>
          <p:nvPr>
            <p:ph type="subTitle" idx="4294967295"/>
          </p:nvPr>
        </p:nvSpPr>
        <p:spPr>
          <a:xfrm>
            <a:off x="364133" y="1217426"/>
            <a:ext cx="3312368" cy="2662721"/>
          </a:xfrm>
          <a:prstGeom prst="rect">
            <a:avLst/>
          </a:prstGeom>
        </p:spPr>
        <p:txBody>
          <a:bodyPr wrap="square" numCol="1" spcCol="180000">
            <a:noAutofit/>
          </a:bodyPr>
          <a:lstStyle/>
          <a:p>
            <a:pPr marL="45720" indent="0" algn="just">
              <a:buNone/>
            </a:pPr>
            <a:r>
              <a:rPr lang="pl-PL" sz="1600" dirty="0"/>
              <a:t>Święto Bożego Narodzenia wypadło w tym roku (1916) w poniedziałek. Rano Brat </a:t>
            </a:r>
            <a:r>
              <a:rPr lang="pl-PL" sz="1600" dirty="0" smtClean="0"/>
              <a:t>Albert </a:t>
            </a:r>
            <a:r>
              <a:rPr lang="pl-PL" sz="1600" dirty="0"/>
              <a:t>odzyskał przytomność i poprosił o szklankę wody, którą podała mu siostra Magdalena, </a:t>
            </a:r>
            <a:r>
              <a:rPr lang="pl-PL" sz="1600" dirty="0" err="1"/>
              <a:t>wikaria</a:t>
            </a:r>
            <a:r>
              <a:rPr lang="pl-PL" sz="1600" dirty="0"/>
              <a:t> ss. </a:t>
            </a:r>
            <a:r>
              <a:rPr lang="pl-PL" sz="1600" dirty="0" smtClean="0"/>
              <a:t>Albertynek. </a:t>
            </a:r>
            <a:r>
              <a:rPr lang="pl-PL" sz="1600" dirty="0"/>
              <a:t>Na pytanie, czy </a:t>
            </a:r>
            <a:r>
              <a:rPr lang="pl-PL" sz="1600" dirty="0" smtClean="0"/>
              <a:t>jeszcze </a:t>
            </a:r>
            <a:r>
              <a:rPr lang="pl-PL" sz="1600" dirty="0"/>
              <a:t>czegoś nie potrzebuje, </a:t>
            </a:r>
            <a:r>
              <a:rPr lang="pl-PL" sz="1600" dirty="0" smtClean="0"/>
              <a:t>odpowiedział</a:t>
            </a:r>
            <a:r>
              <a:rPr lang="pl-PL" sz="1600" dirty="0"/>
              <a:t>: „Teraz już mi nic nie potrzeba”.</a:t>
            </a:r>
          </a:p>
        </p:txBody>
      </p:sp>
      <p:sp>
        <p:nvSpPr>
          <p:cNvPr id="2" name="Tytuł 1"/>
          <p:cNvSpPr>
            <a:spLocks noGrp="1"/>
          </p:cNvSpPr>
          <p:nvPr>
            <p:ph type="ctrTitle"/>
          </p:nvPr>
        </p:nvSpPr>
        <p:spPr>
          <a:xfrm>
            <a:off x="179511" y="346440"/>
            <a:ext cx="3681613" cy="1210352"/>
          </a:xfrm>
        </p:spPr>
        <p:txBody>
          <a:bodyPr>
            <a:normAutofit/>
          </a:bodyPr>
          <a:lstStyle/>
          <a:p>
            <a:pPr algn="l"/>
            <a:r>
              <a:rPr lang="pl-PL" sz="3200" dirty="0"/>
              <a:t>Ostatni raport</a:t>
            </a:r>
            <a:endParaRPr lang="pl-PL" sz="2200" dirty="0"/>
          </a:p>
        </p:txBody>
      </p:sp>
      <p:sp>
        <p:nvSpPr>
          <p:cNvPr id="5" name="Podtytuł 2"/>
          <p:cNvSpPr txBox="1">
            <a:spLocks/>
          </p:cNvSpPr>
          <p:nvPr/>
        </p:nvSpPr>
        <p:spPr>
          <a:xfrm>
            <a:off x="364133" y="4149080"/>
            <a:ext cx="8384331" cy="2564904"/>
          </a:xfrm>
          <a:prstGeom prst="rect">
            <a:avLst/>
          </a:prstGeom>
        </p:spPr>
        <p:txBody>
          <a:bodyPr vert="horz" lIns="91440" tIns="45720" rIns="91440" bIns="45720" numCol="1" spcCol="180000" rtlCol="0">
            <a:no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just"/>
            <a:r>
              <a:rPr lang="pl-PL" sz="2400" dirty="0" smtClean="0"/>
              <a:t>T</a:t>
            </a:r>
            <a:r>
              <a:rPr lang="pl-PL" sz="1600" dirty="0" smtClean="0"/>
              <a:t>o </a:t>
            </a:r>
            <a:r>
              <a:rPr lang="pl-PL" sz="1600" dirty="0"/>
              <a:t>było ostatnie słowa Brata Alberta; proste, bez patosu, jakże dobrze oddające powagę chwili. Rozpoczęło się konanie, spokojne i ciche. Oddech stawał się coraz słabszy, chwilami zupełnie ustawał.</a:t>
            </a:r>
          </a:p>
          <a:p>
            <a:pPr algn="just"/>
            <a:r>
              <a:rPr lang="pl-PL" sz="1600" dirty="0"/>
              <a:t>W chwili gdy z kościoła </a:t>
            </a:r>
            <a:r>
              <a:rPr lang="pl-PL" sz="1600" dirty="0" smtClean="0"/>
              <a:t>Bonifratrów </a:t>
            </a:r>
            <a:r>
              <a:rPr lang="pl-PL" sz="1600" dirty="0"/>
              <a:t>odezwał się dzwon na Anioł Pański w porze </a:t>
            </a:r>
            <a:r>
              <a:rPr lang="pl-PL" sz="1600" dirty="0" smtClean="0"/>
              <a:t>południowej</a:t>
            </a:r>
            <a:r>
              <a:rPr lang="pl-PL" sz="1600" dirty="0"/>
              <a:t>, Brat Albert wydał ostatnie tchnienie.</a:t>
            </a:r>
          </a:p>
          <a:p>
            <a:pPr algn="just"/>
            <a:r>
              <a:rPr lang="pl-PL" sz="1600" dirty="0"/>
              <a:t>W samo święto Bożego Narodzenia wierny żołnierz Kościoła i Polski </a:t>
            </a:r>
            <a:r>
              <a:rPr lang="pl-PL" sz="1600" dirty="0" smtClean="0"/>
              <a:t>zaniósł ostatni </a:t>
            </a:r>
            <a:r>
              <a:rPr lang="pl-PL" sz="1600" dirty="0"/>
              <a:t>raport Najświętszej Panience z Jasnej Góry i Jej Boskiemu Dzieciątku.</a:t>
            </a:r>
          </a:p>
        </p:txBody>
      </p:sp>
      <p:pic>
        <p:nvPicPr>
          <p:cNvPr id="7" name="Obraz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98664" y="395114"/>
            <a:ext cx="4749800" cy="3619500"/>
          </a:xfrm>
          <a:prstGeom prst="rect">
            <a:avLst/>
          </a:prstGeom>
          <a:ln w="38100">
            <a:solidFill>
              <a:schemeClr val="tx2">
                <a:lumMod val="90000"/>
                <a:lumOff val="10000"/>
              </a:schemeClr>
            </a:solidFill>
          </a:ln>
          <a:effectLst>
            <a:innerShdw blurRad="63500" dist="50800" dir="2700000">
              <a:prstClr val="black">
                <a:alpha val="50000"/>
              </a:prstClr>
            </a:innerShdw>
          </a:effectLst>
        </p:spPr>
      </p:pic>
    </p:spTree>
    <p:extLst>
      <p:ext uri="{BB962C8B-B14F-4D97-AF65-F5344CB8AC3E}">
        <p14:creationId xmlns:p14="http://schemas.microsoft.com/office/powerpoint/2010/main" val="401217036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dtytuł 2"/>
          <p:cNvSpPr>
            <a:spLocks noGrp="1"/>
          </p:cNvSpPr>
          <p:nvPr>
            <p:ph type="subTitle" idx="4294967295"/>
          </p:nvPr>
        </p:nvSpPr>
        <p:spPr>
          <a:xfrm>
            <a:off x="179511" y="1268760"/>
            <a:ext cx="3580805" cy="3528392"/>
          </a:xfrm>
          <a:prstGeom prst="rect">
            <a:avLst/>
          </a:prstGeom>
        </p:spPr>
        <p:txBody>
          <a:bodyPr wrap="square" numCol="1" spcCol="180000">
            <a:noAutofit/>
          </a:bodyPr>
          <a:lstStyle/>
          <a:p>
            <a:pPr marL="45720" indent="0" algn="just">
              <a:buNone/>
            </a:pPr>
            <a:r>
              <a:rPr lang="pl-PL" sz="1400" dirty="0"/>
              <a:t>Dzień był szary i deszczowy, lecz mimo to wielkie tłumy zgromadziły się wokół kościoła Bożego Ciała, gdzie złożono ciało Brata Alberta. Po mszy św. żałobnej, odprawionej przez ks. opata Górnego, książę-biskup </a:t>
            </a:r>
            <a:r>
              <a:rPr lang="pl-PL" sz="1400" dirty="0" err="1" smtClean="0"/>
              <a:t>Sapiecha</a:t>
            </a:r>
            <a:r>
              <a:rPr lang="pl-PL" sz="1400" dirty="0" smtClean="0"/>
              <a:t> </a:t>
            </a:r>
            <a:r>
              <a:rPr lang="pl-PL" sz="1400" dirty="0"/>
              <a:t>odprawił egzekwie i wyprowadził </a:t>
            </a:r>
            <a:r>
              <a:rPr lang="pl-PL" sz="1400" dirty="0" smtClean="0"/>
              <a:t>trumnę  </a:t>
            </a:r>
            <a:r>
              <a:rPr lang="pl-PL" sz="1400" dirty="0"/>
              <a:t>z ciałem przed kościół. Tam oczekiwał ks. </a:t>
            </a:r>
            <a:r>
              <a:rPr lang="pl-PL" sz="1400" dirty="0" smtClean="0"/>
              <a:t>biskup </a:t>
            </a:r>
            <a:r>
              <a:rPr lang="pl-PL" sz="1400" dirty="0"/>
              <a:t>Nowak w towarzystwie ks. arcybiskupa </a:t>
            </a:r>
            <a:r>
              <a:rPr lang="pl-PL" sz="1400" dirty="0" err="1" smtClean="0"/>
              <a:t>Symona</a:t>
            </a:r>
            <a:r>
              <a:rPr lang="pl-PL" sz="1400" dirty="0"/>
              <a:t>, wygnańca z Rosji, proboszcza kościoła Najświętszej Panny Marii w Krakowie i licznego orszaku duchowieństwa diecezjalnego i </a:t>
            </a:r>
            <a:r>
              <a:rPr lang="pl-PL" sz="1400" dirty="0" smtClean="0"/>
              <a:t>zakonnego</a:t>
            </a:r>
            <a:r>
              <a:rPr lang="pl-PL" sz="1400" dirty="0"/>
              <a:t>. Nieprzejrzane zastępy szły za </a:t>
            </a:r>
            <a:r>
              <a:rPr lang="pl-PL" sz="1400" dirty="0" smtClean="0"/>
              <a:t>trumną</a:t>
            </a:r>
            <a:r>
              <a:rPr lang="pl-PL" sz="1400" dirty="0"/>
              <a:t>, długie szpalery tworzyły się na ulicach, przez które przesuwał się żałobny pochód.</a:t>
            </a:r>
          </a:p>
        </p:txBody>
      </p:sp>
      <p:sp>
        <p:nvSpPr>
          <p:cNvPr id="2" name="Tytuł 1"/>
          <p:cNvSpPr>
            <a:spLocks noGrp="1"/>
          </p:cNvSpPr>
          <p:nvPr>
            <p:ph type="ctrTitle"/>
          </p:nvPr>
        </p:nvSpPr>
        <p:spPr>
          <a:xfrm>
            <a:off x="179511" y="346440"/>
            <a:ext cx="3681613" cy="922320"/>
          </a:xfrm>
        </p:spPr>
        <p:txBody>
          <a:bodyPr>
            <a:normAutofit/>
          </a:bodyPr>
          <a:lstStyle/>
          <a:p>
            <a:pPr algn="l"/>
            <a:r>
              <a:rPr lang="pl-PL" sz="3200" dirty="0"/>
              <a:t>Pogrzeb</a:t>
            </a:r>
            <a:endParaRPr lang="pl-PL" sz="2200" dirty="0"/>
          </a:p>
        </p:txBody>
      </p:sp>
      <p:sp>
        <p:nvSpPr>
          <p:cNvPr id="5" name="Podtytuł 2"/>
          <p:cNvSpPr txBox="1">
            <a:spLocks/>
          </p:cNvSpPr>
          <p:nvPr/>
        </p:nvSpPr>
        <p:spPr>
          <a:xfrm>
            <a:off x="179511" y="4869160"/>
            <a:ext cx="8563653" cy="1728192"/>
          </a:xfrm>
          <a:prstGeom prst="rect">
            <a:avLst/>
          </a:prstGeom>
        </p:spPr>
        <p:txBody>
          <a:bodyPr vert="horz" lIns="91440" tIns="45720" rIns="91440" bIns="45720" numCol="1" spcCol="180000" rtlCol="0">
            <a:no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just"/>
            <a:r>
              <a:rPr lang="pl-PL" sz="2400" dirty="0" smtClean="0"/>
              <a:t>N</a:t>
            </a:r>
            <a:r>
              <a:rPr lang="pl-PL" sz="1600" dirty="0" smtClean="0"/>
              <a:t>ad </a:t>
            </a:r>
            <a:r>
              <a:rPr lang="pl-PL" sz="1600" dirty="0"/>
              <a:t>mogiłą na </a:t>
            </a:r>
            <a:r>
              <a:rPr lang="pl-PL" sz="1600" dirty="0" smtClean="0"/>
              <a:t>Cmentarzu </a:t>
            </a:r>
            <a:r>
              <a:rPr lang="pl-PL" sz="1600" dirty="0"/>
              <a:t>Rakowickim zabrał głos, wzruszony do głębi, ks. biskup Nowak. Wymowny dostojnik </a:t>
            </a:r>
            <a:r>
              <a:rPr lang="pl-PL" sz="1600" dirty="0" smtClean="0"/>
              <a:t>kościoła </a:t>
            </a:r>
            <a:r>
              <a:rPr lang="pl-PL" sz="1600" dirty="0"/>
              <a:t>w </a:t>
            </a:r>
            <a:r>
              <a:rPr lang="pl-PL" sz="1600" dirty="0" smtClean="0"/>
              <a:t>gorących </a:t>
            </a:r>
            <a:r>
              <a:rPr lang="pl-PL" sz="1600" dirty="0"/>
              <a:t>słowach przedstawił postać Wielkiego Zmarłego. Mówił o jego walkach za ojczyznę, o jego poświęceniu się, łagodności i czystości serca, wielkiej wierze, umiłowaniu Boga oraz </a:t>
            </a:r>
            <a:r>
              <a:rPr lang="pl-PL" sz="1600" dirty="0" smtClean="0"/>
              <a:t>bliźniego i za-kończył, wyrażając </a:t>
            </a:r>
            <a:r>
              <a:rPr lang="pl-PL" sz="1600" dirty="0"/>
              <a:t>nadzieję, </a:t>
            </a:r>
            <a:r>
              <a:rPr lang="pl-PL" sz="1600" dirty="0" smtClean="0"/>
              <a:t>iż nadejdzie </a:t>
            </a:r>
            <a:r>
              <a:rPr lang="pl-PL" sz="1600" dirty="0"/>
              <a:t>czas, gdy </a:t>
            </a:r>
            <a:r>
              <a:rPr lang="pl-PL" sz="1600" dirty="0" smtClean="0"/>
              <a:t>Kościół </a:t>
            </a:r>
            <a:r>
              <a:rPr lang="pl-PL" sz="1600" dirty="0"/>
              <a:t>tę świetlaną postać wyniesie na ołtarze, aby Brat Albert dalej urzeczywistniał swe dzieło.</a:t>
            </a:r>
          </a:p>
        </p:txBody>
      </p:sp>
      <p:pic>
        <p:nvPicPr>
          <p:cNvPr id="8" name="Obraz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67964" y="980728"/>
            <a:ext cx="4775200" cy="3644900"/>
          </a:xfrm>
          <a:prstGeom prst="rect">
            <a:avLst/>
          </a:prstGeom>
          <a:ln w="38100">
            <a:solidFill>
              <a:schemeClr val="tx2">
                <a:lumMod val="90000"/>
                <a:lumOff val="10000"/>
              </a:schemeClr>
            </a:solidFill>
          </a:ln>
          <a:effectLst>
            <a:innerShdw blurRad="63500" dist="50800" dir="2700000">
              <a:prstClr val="black">
                <a:alpha val="50000"/>
              </a:prstClr>
            </a:innerShdw>
          </a:effectLst>
        </p:spPr>
      </p:pic>
    </p:spTree>
    <p:extLst>
      <p:ext uri="{BB962C8B-B14F-4D97-AF65-F5344CB8AC3E}">
        <p14:creationId xmlns:p14="http://schemas.microsoft.com/office/powerpoint/2010/main" val="77773243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dtytuł 2"/>
          <p:cNvSpPr>
            <a:spLocks noGrp="1"/>
          </p:cNvSpPr>
          <p:nvPr>
            <p:ph type="subTitle" idx="4294967295"/>
          </p:nvPr>
        </p:nvSpPr>
        <p:spPr>
          <a:xfrm>
            <a:off x="198983" y="2708920"/>
            <a:ext cx="3364905" cy="3672408"/>
          </a:xfrm>
          <a:prstGeom prst="rect">
            <a:avLst/>
          </a:prstGeom>
        </p:spPr>
        <p:txBody>
          <a:bodyPr wrap="square" numCol="1" spcCol="180000">
            <a:noAutofit/>
          </a:bodyPr>
          <a:lstStyle/>
          <a:p>
            <a:pPr marL="45720" indent="0" algn="just">
              <a:buNone/>
            </a:pPr>
            <a:r>
              <a:rPr lang="pl-PL" sz="1600" dirty="0"/>
              <a:t>Rozeszły się tłumy po zakończeniu żałobnych obrzędów, ale grób nie pozostał pusty. Nieznane ręce kładą na nim kwiaty, zapalają świeczki i lampki, aby w ten sposób </a:t>
            </a:r>
            <a:r>
              <a:rPr lang="pl-PL" sz="1600" dirty="0" smtClean="0"/>
              <a:t>podziękować </a:t>
            </a:r>
            <a:r>
              <a:rPr lang="pl-PL" sz="1600" dirty="0"/>
              <a:t>Panu Bogu za łaski otrzymane za </a:t>
            </a:r>
            <a:r>
              <a:rPr lang="pl-PL" sz="1600" dirty="0" smtClean="0"/>
              <a:t>pośrednictwem </a:t>
            </a:r>
            <a:r>
              <a:rPr lang="pl-PL" sz="1600" dirty="0"/>
              <a:t>Brata </a:t>
            </a:r>
            <a:r>
              <a:rPr lang="pl-PL" sz="1600" dirty="0" smtClean="0"/>
              <a:t>Alberta. W</a:t>
            </a:r>
            <a:r>
              <a:rPr lang="pl-PL" sz="1600" dirty="0"/>
              <a:t> Dniu </a:t>
            </a:r>
            <a:r>
              <a:rPr lang="pl-PL" sz="1600" dirty="0" smtClean="0"/>
              <a:t>Zadusznym </a:t>
            </a:r>
            <a:r>
              <a:rPr lang="pl-PL" sz="1600" dirty="0"/>
              <a:t>przybywają tu bracia albertyni z </a:t>
            </a:r>
            <a:r>
              <a:rPr lang="pl-PL" sz="1600" dirty="0" smtClean="0"/>
              <a:t>wychowankami </a:t>
            </a:r>
            <a:r>
              <a:rPr lang="pl-PL" sz="1600" dirty="0"/>
              <a:t>i modlą się, wysłuchawszy refleksji </a:t>
            </a:r>
            <a:r>
              <a:rPr lang="pl-PL" sz="1600" dirty="0" smtClean="0"/>
              <a:t>przedstawionych </a:t>
            </a:r>
            <a:r>
              <a:rPr lang="pl-PL" sz="1600" dirty="0"/>
              <a:t>przez uproszonego wcześniej kapłana o cnotach Brata Alberta.</a:t>
            </a:r>
          </a:p>
        </p:txBody>
      </p:sp>
      <p:sp>
        <p:nvSpPr>
          <p:cNvPr id="2" name="Tytuł 1"/>
          <p:cNvSpPr>
            <a:spLocks noGrp="1"/>
          </p:cNvSpPr>
          <p:nvPr>
            <p:ph type="ctrTitle"/>
          </p:nvPr>
        </p:nvSpPr>
        <p:spPr>
          <a:xfrm>
            <a:off x="179511" y="346440"/>
            <a:ext cx="3681613" cy="922320"/>
          </a:xfrm>
        </p:spPr>
        <p:txBody>
          <a:bodyPr>
            <a:normAutofit fontScale="90000"/>
          </a:bodyPr>
          <a:lstStyle/>
          <a:p>
            <a:pPr algn="l"/>
            <a:r>
              <a:rPr lang="pl-PL" sz="3200" dirty="0"/>
              <a:t>U grobu sługi Bożego</a:t>
            </a:r>
            <a:endParaRPr lang="pl-PL" sz="2200" dirty="0"/>
          </a:p>
        </p:txBody>
      </p:sp>
      <p:sp>
        <p:nvSpPr>
          <p:cNvPr id="5" name="Podtytuł 2"/>
          <p:cNvSpPr txBox="1">
            <a:spLocks/>
          </p:cNvSpPr>
          <p:nvPr/>
        </p:nvSpPr>
        <p:spPr>
          <a:xfrm>
            <a:off x="3707904" y="4005064"/>
            <a:ext cx="5040560" cy="2376264"/>
          </a:xfrm>
          <a:prstGeom prst="rect">
            <a:avLst/>
          </a:prstGeom>
        </p:spPr>
        <p:txBody>
          <a:bodyPr vert="horz" lIns="91440" tIns="45720" rIns="91440" bIns="45720" numCol="1" spcCol="180000" rtlCol="0">
            <a:no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just"/>
            <a:r>
              <a:rPr lang="pl-PL" sz="2400" dirty="0" smtClean="0"/>
              <a:t>M</a:t>
            </a:r>
            <a:r>
              <a:rPr lang="pl-PL" sz="1600" dirty="0" smtClean="0"/>
              <a:t>odlą </a:t>
            </a:r>
            <a:r>
              <a:rPr lang="pl-PL" sz="1600" dirty="0"/>
              <a:t>się - nie jak za innych zmarłych o wieczne odpoczywanie, gdyż są pewni, że ich ukochany ojciec króluje w chwale niebieskiej; modlą się nie do niego, bo jeszcze kościół święty nie wypowiedział oficjalnie swego zdania w sprawie świętości Brata Alberta, ale proszą Boga, aby łaskawie przyspieszył tę </a:t>
            </a:r>
            <a:r>
              <a:rPr lang="pl-PL" sz="1600" dirty="0" smtClean="0"/>
              <a:t>chwilę, by </a:t>
            </a:r>
            <a:r>
              <a:rPr lang="pl-PL" sz="1600" dirty="0"/>
              <a:t>dał poznać cudownymi znakami, że </a:t>
            </a:r>
            <a:r>
              <a:rPr lang="pl-PL" sz="1600" dirty="0" smtClean="0"/>
              <a:t>Sługa </a:t>
            </a:r>
            <a:r>
              <a:rPr lang="pl-PL" sz="1600" dirty="0"/>
              <a:t>Boży Brat Albert zaliczony został </a:t>
            </a:r>
            <a:r>
              <a:rPr lang="pl-PL" sz="1600" dirty="0" smtClean="0"/>
              <a:t> w </a:t>
            </a:r>
            <a:r>
              <a:rPr lang="pl-PL" sz="1600" dirty="0"/>
              <a:t>poczet świętych.</a:t>
            </a:r>
          </a:p>
        </p:txBody>
      </p:sp>
      <p:pic>
        <p:nvPicPr>
          <p:cNvPr id="7" name="Obraz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85964" y="247948"/>
            <a:ext cx="4762500" cy="3606800"/>
          </a:xfrm>
          <a:prstGeom prst="rect">
            <a:avLst/>
          </a:prstGeom>
          <a:ln w="38100">
            <a:solidFill>
              <a:schemeClr val="tx2">
                <a:lumMod val="90000"/>
                <a:lumOff val="10000"/>
              </a:schemeClr>
            </a:solidFill>
          </a:ln>
          <a:effectLst>
            <a:innerShdw blurRad="63500" dist="50800" dir="2700000">
              <a:prstClr val="black">
                <a:alpha val="50000"/>
              </a:prstClr>
            </a:innerShdw>
          </a:effectLst>
        </p:spPr>
      </p:pic>
    </p:spTree>
    <p:extLst>
      <p:ext uri="{BB962C8B-B14F-4D97-AF65-F5344CB8AC3E}">
        <p14:creationId xmlns:p14="http://schemas.microsoft.com/office/powerpoint/2010/main" val="253798421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dtytuł 2"/>
          <p:cNvSpPr>
            <a:spLocks noGrp="1"/>
          </p:cNvSpPr>
          <p:nvPr>
            <p:ph type="subTitle" idx="4294967295"/>
          </p:nvPr>
        </p:nvSpPr>
        <p:spPr>
          <a:xfrm>
            <a:off x="251520" y="1196752"/>
            <a:ext cx="3609604" cy="3312368"/>
          </a:xfrm>
          <a:prstGeom prst="rect">
            <a:avLst/>
          </a:prstGeom>
        </p:spPr>
        <p:txBody>
          <a:bodyPr wrap="square" numCol="1" spcCol="180000">
            <a:noAutofit/>
          </a:bodyPr>
          <a:lstStyle/>
          <a:p>
            <a:pPr marL="45720" indent="0" algn="just">
              <a:buNone/>
            </a:pPr>
            <a:r>
              <a:rPr lang="pl-PL" sz="1300" dirty="0"/>
              <a:t>Kościół katolicki, zanim pozwoli kogoś czcić na ołtarzach, domaga się stwierdzenia jego heroicznych cnót. Oprócz tego żąda, aby </a:t>
            </a:r>
            <a:r>
              <a:rPr lang="pl-PL" sz="1300" dirty="0" smtClean="0"/>
              <a:t>przedstawiono </a:t>
            </a:r>
            <a:r>
              <a:rPr lang="pl-PL" sz="1300" dirty="0"/>
              <a:t>przynajmniej dwa cuda, </a:t>
            </a:r>
            <a:r>
              <a:rPr lang="pl-PL" sz="1300" dirty="0" smtClean="0"/>
              <a:t>zdziałane </a:t>
            </a:r>
            <a:r>
              <a:rPr lang="pl-PL" sz="1300" dirty="0"/>
              <a:t>za życia lub po śmierci za </a:t>
            </a:r>
            <a:r>
              <a:rPr lang="pl-PL" sz="1300" dirty="0" smtClean="0"/>
              <a:t>pośrednictwem </a:t>
            </a:r>
            <a:r>
              <a:rPr lang="pl-PL" sz="1300" dirty="0"/>
              <a:t>Sługi Bożego. O świętości Brata </a:t>
            </a:r>
            <a:r>
              <a:rPr lang="pl-PL" sz="1300" dirty="0" smtClean="0"/>
              <a:t>Alberta </a:t>
            </a:r>
            <a:r>
              <a:rPr lang="pl-PL" sz="1300" dirty="0"/>
              <a:t>polska opinia już dawno miała zdanie pewne</a:t>
            </a:r>
            <a:r>
              <a:rPr lang="pl-PL" sz="1300" dirty="0" smtClean="0"/>
              <a:t>.</a:t>
            </a:r>
          </a:p>
          <a:p>
            <a:pPr marL="45720" indent="0" algn="just">
              <a:buNone/>
            </a:pPr>
            <a:r>
              <a:rPr lang="pl-PL" sz="1300" dirty="0"/>
              <a:t>Czy Brat Albert działał cuda</a:t>
            </a:r>
            <a:r>
              <a:rPr lang="pl-PL" sz="1300" dirty="0" smtClean="0"/>
              <a:t>?</a:t>
            </a:r>
          </a:p>
          <a:p>
            <a:pPr marL="45720" indent="0" algn="just">
              <a:buNone/>
            </a:pPr>
            <a:r>
              <a:rPr lang="pl-PL" sz="1300" dirty="0"/>
              <a:t>Za życia nie można wskazać wyraźnego znaku, </a:t>
            </a:r>
            <a:r>
              <a:rPr lang="pl-PL" sz="1300" dirty="0" smtClean="0"/>
              <a:t>jakkolwiek </a:t>
            </a:r>
            <a:r>
              <a:rPr lang="pl-PL" sz="1300" dirty="0"/>
              <a:t>ci, którzy go znali, skłonni byli </a:t>
            </a:r>
            <a:r>
              <a:rPr lang="pl-PL" sz="1300" dirty="0" smtClean="0"/>
              <a:t>przypisywać </a:t>
            </a:r>
            <a:r>
              <a:rPr lang="pl-PL" sz="1300" dirty="0"/>
              <a:t>mu moc cudotwórczą. Nie </a:t>
            </a:r>
            <a:r>
              <a:rPr lang="pl-PL" sz="1300" dirty="0" smtClean="0"/>
              <a:t>brak </a:t>
            </a:r>
            <a:r>
              <a:rPr lang="pl-PL" sz="1300" dirty="0" smtClean="0"/>
              <a:t>w </a:t>
            </a:r>
            <a:r>
              <a:rPr lang="pl-PL" sz="1300" dirty="0"/>
              <a:t>życiu Bożego zakonnika faktów </a:t>
            </a:r>
            <a:r>
              <a:rPr lang="pl-PL" sz="1300" dirty="0" err="1" smtClean="0"/>
              <a:t>przedziwngo</a:t>
            </a:r>
            <a:r>
              <a:rPr lang="pl-PL" sz="1300" dirty="0" smtClean="0"/>
              <a:t> </a:t>
            </a:r>
            <a:r>
              <a:rPr lang="pl-PL" sz="1300" dirty="0"/>
              <a:t>przewidywania przyszłości.</a:t>
            </a:r>
          </a:p>
        </p:txBody>
      </p:sp>
      <p:sp>
        <p:nvSpPr>
          <p:cNvPr id="2" name="Tytuł 1"/>
          <p:cNvSpPr>
            <a:spLocks noGrp="1"/>
          </p:cNvSpPr>
          <p:nvPr>
            <p:ph type="ctrTitle"/>
          </p:nvPr>
        </p:nvSpPr>
        <p:spPr>
          <a:xfrm>
            <a:off x="179511" y="346440"/>
            <a:ext cx="3681613" cy="922320"/>
          </a:xfrm>
        </p:spPr>
        <p:txBody>
          <a:bodyPr>
            <a:normAutofit/>
          </a:bodyPr>
          <a:lstStyle/>
          <a:p>
            <a:pPr algn="l"/>
            <a:r>
              <a:rPr lang="pl-PL" sz="3200" dirty="0"/>
              <a:t>Dziwny sen</a:t>
            </a:r>
            <a:endParaRPr lang="pl-PL" sz="2200" dirty="0"/>
          </a:p>
        </p:txBody>
      </p:sp>
      <p:sp>
        <p:nvSpPr>
          <p:cNvPr id="5" name="Podtytuł 2"/>
          <p:cNvSpPr txBox="1">
            <a:spLocks/>
          </p:cNvSpPr>
          <p:nvPr/>
        </p:nvSpPr>
        <p:spPr>
          <a:xfrm>
            <a:off x="251520" y="4243308"/>
            <a:ext cx="8640961" cy="2426052"/>
          </a:xfrm>
          <a:prstGeom prst="rect">
            <a:avLst/>
          </a:prstGeom>
        </p:spPr>
        <p:txBody>
          <a:bodyPr vert="horz" lIns="91440" tIns="45720" rIns="91440" bIns="45720" numCol="1" spcCol="180000" rtlCol="0">
            <a:no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just"/>
            <a:r>
              <a:rPr lang="pl-PL" sz="2400" dirty="0" smtClean="0"/>
              <a:t>N</a:t>
            </a:r>
            <a:r>
              <a:rPr lang="pl-PL" sz="1600" dirty="0" smtClean="0"/>
              <a:t>atomiast </a:t>
            </a:r>
            <a:r>
              <a:rPr lang="pl-PL" sz="1600" dirty="0"/>
              <a:t>mnożą się niezwykłe łaski, jakich wierni doznają, gdy wzywają w swych kłopotach Boga - za pośrednictwem Brata Alberta. </a:t>
            </a:r>
            <a:r>
              <a:rPr lang="pl-PL" sz="1600" dirty="0" smtClean="0"/>
              <a:t>Wśród </a:t>
            </a:r>
            <a:r>
              <a:rPr lang="pl-PL" sz="1600" dirty="0"/>
              <a:t>wielu prawdziwych wydarzeń warto przytoczyć </a:t>
            </a:r>
            <a:r>
              <a:rPr lang="pl-PL" sz="1600" dirty="0" smtClean="0"/>
              <a:t>fakt </a:t>
            </a:r>
            <a:r>
              <a:rPr lang="pl-PL" sz="1600" dirty="0"/>
              <a:t>przedziwnego wyleczenia siostry K. - albertynki. Cierpiała ona od wielu lat na gruźlicę kości i kiedy sztuka lekarska </a:t>
            </a:r>
            <a:r>
              <a:rPr lang="pl-PL" sz="1600" dirty="0" smtClean="0"/>
              <a:t>wyczerpała </a:t>
            </a:r>
            <a:r>
              <a:rPr lang="pl-PL" sz="1600" dirty="0"/>
              <a:t>wszystkie swe środki i zdawało się, że nie ma już ratunku, wówczas siostra K. rozpoczęła nowennę do św. Teresy od Dzieciątka Jezus. W czasie nowenny miała dziwny sen; ujrzała w nim św. Teresę, która wskazując Brata Alberta, mówiła: „Czemu nie wzywasz Boga za pośrednictwem swego ojca</a:t>
            </a:r>
            <a:r>
              <a:rPr lang="pl-PL" sz="1600" dirty="0" smtClean="0"/>
              <a:t>?”. </a:t>
            </a:r>
            <a:r>
              <a:rPr lang="pl-PL" sz="1600" dirty="0"/>
              <a:t>Siostra K. rozpoczęła więc nowennę do Brata Alberta i </a:t>
            </a:r>
            <a:r>
              <a:rPr lang="pl-PL" sz="1600" dirty="0" smtClean="0"/>
              <a:t>niebawem </a:t>
            </a:r>
            <a:r>
              <a:rPr lang="pl-PL" sz="1600" dirty="0"/>
              <a:t>powróciła do </a:t>
            </a:r>
            <a:r>
              <a:rPr lang="pl-PL" sz="1600" dirty="0" smtClean="0"/>
              <a:t>zdrowia w </a:t>
            </a:r>
            <a:r>
              <a:rPr lang="pl-PL" sz="1600" dirty="0"/>
              <a:t>sposób cudowny, jak stwierdzili pisemnie krakowscy lekarze.</a:t>
            </a:r>
          </a:p>
        </p:txBody>
      </p:sp>
      <p:pic>
        <p:nvPicPr>
          <p:cNvPr id="8" name="Obraz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98664" y="235248"/>
            <a:ext cx="4749800" cy="3632200"/>
          </a:xfrm>
          <a:prstGeom prst="rect">
            <a:avLst/>
          </a:prstGeom>
          <a:ln w="38100">
            <a:solidFill>
              <a:schemeClr val="tx2">
                <a:lumMod val="90000"/>
                <a:lumOff val="10000"/>
              </a:schemeClr>
            </a:solidFill>
          </a:ln>
          <a:effectLst>
            <a:innerShdw blurRad="63500" dist="50800" dir="2700000">
              <a:prstClr val="black">
                <a:alpha val="50000"/>
              </a:prstClr>
            </a:innerShdw>
          </a:effectLst>
        </p:spPr>
      </p:pic>
    </p:spTree>
    <p:extLst>
      <p:ext uri="{BB962C8B-B14F-4D97-AF65-F5344CB8AC3E}">
        <p14:creationId xmlns:p14="http://schemas.microsoft.com/office/powerpoint/2010/main" val="450982063"/>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dtytuł 2"/>
          <p:cNvSpPr>
            <a:spLocks noGrp="1"/>
          </p:cNvSpPr>
          <p:nvPr>
            <p:ph type="subTitle" idx="4294967295"/>
          </p:nvPr>
        </p:nvSpPr>
        <p:spPr>
          <a:xfrm>
            <a:off x="251520" y="2032298"/>
            <a:ext cx="3456384" cy="2448272"/>
          </a:xfrm>
          <a:prstGeom prst="rect">
            <a:avLst/>
          </a:prstGeom>
        </p:spPr>
        <p:txBody>
          <a:bodyPr wrap="square" numCol="1" spcCol="180000">
            <a:noAutofit/>
          </a:bodyPr>
          <a:lstStyle/>
          <a:p>
            <a:pPr marL="45720" indent="0" algn="just">
              <a:buNone/>
            </a:pPr>
            <a:r>
              <a:rPr lang="pl-PL" sz="1400" dirty="0"/>
              <a:t>Jaką rolę odegrała w moim powołaniu postać św. Brata Alberta? Brat Albert, którego nazwisko brzmi Adam Chmielowski, nie był kapłanem. Wszyscy w Polsce wiedzą, kim był. Na etapie mojego związania z Teatrem Rapsodycznym, ze sztuką, ta postać człowieka pełnego odwagi, uczestnika Powstania Styczniowego (1863), który w powstańczej bitwie stracił nogę, posiada jakiś szczególny duchowy urok.</a:t>
            </a:r>
          </a:p>
        </p:txBody>
      </p:sp>
      <p:sp>
        <p:nvSpPr>
          <p:cNvPr id="2" name="Tytuł 1"/>
          <p:cNvSpPr>
            <a:spLocks noGrp="1"/>
          </p:cNvSpPr>
          <p:nvPr>
            <p:ph type="ctrTitle"/>
          </p:nvPr>
        </p:nvSpPr>
        <p:spPr>
          <a:xfrm>
            <a:off x="179511" y="346440"/>
            <a:ext cx="3844553" cy="1426376"/>
          </a:xfrm>
        </p:spPr>
        <p:txBody>
          <a:bodyPr>
            <a:normAutofit fontScale="90000"/>
          </a:bodyPr>
          <a:lstStyle/>
          <a:p>
            <a:pPr algn="l"/>
            <a:r>
              <a:rPr lang="pl-PL" sz="3200" dirty="0" smtClean="0"/>
              <a:t>Papież Jan Paweł II o św. Bracie Albercie</a:t>
            </a:r>
            <a:endParaRPr lang="pl-PL" sz="2200" dirty="0"/>
          </a:p>
        </p:txBody>
      </p:sp>
      <p:sp>
        <p:nvSpPr>
          <p:cNvPr id="5" name="Podtytuł 2"/>
          <p:cNvSpPr txBox="1">
            <a:spLocks/>
          </p:cNvSpPr>
          <p:nvPr/>
        </p:nvSpPr>
        <p:spPr>
          <a:xfrm>
            <a:off x="251520" y="4480570"/>
            <a:ext cx="8496944" cy="2332806"/>
          </a:xfrm>
          <a:prstGeom prst="rect">
            <a:avLst/>
          </a:prstGeom>
        </p:spPr>
        <p:txBody>
          <a:bodyPr vert="horz" lIns="91440" tIns="45720" rIns="91440" bIns="45720" numCol="1" spcCol="180000" rtlCol="0">
            <a:no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just"/>
            <a:r>
              <a:rPr lang="pl-PL" sz="2400" dirty="0" smtClean="0"/>
              <a:t>W</a:t>
            </a:r>
            <a:r>
              <a:rPr lang="pl-PL" sz="1600" dirty="0" smtClean="0"/>
              <a:t>iadomo</a:t>
            </a:r>
            <a:r>
              <a:rPr lang="pl-PL" sz="1600" dirty="0"/>
              <a:t>, że Brat Albert był artystą malarzem: studia ukończył w Monachium. Dorobek artystyczny, jaki pozostawił, wskazuje na to, że był to wielki talent malarski. I oto ten człowiek w pewnym okresie życia zrywa ze sztuką, gdyż dochodzi do wniosku, że Bóg daje mu zadanie ważniejsze. Zapoznawszy się ze środowiskiem krakowskich nędzarzy, zbierających się wokół tzw. „Ogrzewalni” przy ul. Krakowskiej, Adam Chmielowski postanawia stać się poniekąd jednym z nich, a więc nie jałmużnikiem przychodzącym z zewnątrz, aby rozdzielać dary, ale człowiekiem, który daje całego siebie, aby tym wydziedziczonym ludziom służyć.</a:t>
            </a:r>
          </a:p>
        </p:txBody>
      </p:sp>
      <p:pic>
        <p:nvPicPr>
          <p:cNvPr id="7" name="Obraz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24064" y="235248"/>
            <a:ext cx="4724400" cy="3594100"/>
          </a:xfrm>
          <a:prstGeom prst="rect">
            <a:avLst/>
          </a:prstGeom>
          <a:ln w="38100">
            <a:solidFill>
              <a:schemeClr val="tx2">
                <a:lumMod val="90000"/>
                <a:lumOff val="10000"/>
              </a:schemeClr>
            </a:solidFill>
          </a:ln>
          <a:effectLst>
            <a:innerShdw blurRad="63500" dist="50800" dir="2700000">
              <a:prstClr val="black">
                <a:alpha val="50000"/>
              </a:prstClr>
            </a:innerShdw>
          </a:effectLst>
        </p:spPr>
      </p:pic>
    </p:spTree>
    <p:extLst>
      <p:ext uri="{BB962C8B-B14F-4D97-AF65-F5344CB8AC3E}">
        <p14:creationId xmlns:p14="http://schemas.microsoft.com/office/powerpoint/2010/main" val="354555375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179511" y="346440"/>
            <a:ext cx="3681613" cy="922320"/>
          </a:xfrm>
        </p:spPr>
        <p:txBody>
          <a:bodyPr>
            <a:normAutofit fontScale="90000"/>
          </a:bodyPr>
          <a:lstStyle/>
          <a:p>
            <a:pPr algn="l"/>
            <a:r>
              <a:rPr lang="pl-PL" sz="3200" dirty="0"/>
              <a:t>Beatyfikacja </a:t>
            </a:r>
            <a:r>
              <a:rPr lang="pl-PL" sz="3200" dirty="0" smtClean="0"/>
              <a:t/>
            </a:r>
            <a:br>
              <a:rPr lang="pl-PL" sz="3200" dirty="0" smtClean="0"/>
            </a:br>
            <a:r>
              <a:rPr lang="pl-PL" sz="3200" dirty="0" smtClean="0"/>
              <a:t>Brata </a:t>
            </a:r>
            <a:r>
              <a:rPr lang="pl-PL" sz="3200" dirty="0"/>
              <a:t>Alberta </a:t>
            </a:r>
            <a:endParaRPr lang="pl-PL" sz="2200" dirty="0"/>
          </a:p>
        </p:txBody>
      </p:sp>
      <p:sp>
        <p:nvSpPr>
          <p:cNvPr id="5" name="Podtytuł 2"/>
          <p:cNvSpPr txBox="1">
            <a:spLocks/>
          </p:cNvSpPr>
          <p:nvPr/>
        </p:nvSpPr>
        <p:spPr>
          <a:xfrm>
            <a:off x="395536" y="5229200"/>
            <a:ext cx="8136904" cy="1584176"/>
          </a:xfrm>
          <a:prstGeom prst="rect">
            <a:avLst/>
          </a:prstGeom>
        </p:spPr>
        <p:txBody>
          <a:bodyPr vert="horz" lIns="91440" tIns="45720" rIns="91440" bIns="45720" numCol="1" spcCol="180000" rtlCol="0">
            <a:no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just"/>
            <a:r>
              <a:rPr lang="pl-PL" sz="2400" dirty="0"/>
              <a:t>W</a:t>
            </a:r>
            <a:r>
              <a:rPr lang="pl-PL" sz="1600" dirty="0"/>
              <a:t> dniu 22 czerwca 1983 roku na Błoniach krakowskich Ojciec Święty Jan Paweł II, który doskonale znał dzieło Brata </a:t>
            </a:r>
            <a:r>
              <a:rPr lang="pl-PL" sz="1600" dirty="0" smtClean="0"/>
              <a:t>Alberta</a:t>
            </a:r>
            <a:r>
              <a:rPr lang="pl-PL" sz="1600" dirty="0"/>
              <a:t>, beatyfikował tego, o którym swego czasu napisał sztukę pod tytułem: „Brat naszego Boga</a:t>
            </a:r>
            <a:r>
              <a:rPr lang="pl-PL" sz="1600" dirty="0" smtClean="0"/>
              <a:t>”.</a:t>
            </a:r>
          </a:p>
          <a:p>
            <a:pPr algn="just"/>
            <a:endParaRPr lang="pl-PL" sz="1600" dirty="0"/>
          </a:p>
          <a:p>
            <a:pPr algn="just"/>
            <a:r>
              <a:rPr lang="pl-PL" sz="1400" i="1" dirty="0"/>
              <a:t>Zdjęcia przedstawiają pierwszą i ostatnią stronę dekretu.</a:t>
            </a:r>
          </a:p>
        </p:txBody>
      </p:sp>
      <p:pic>
        <p:nvPicPr>
          <p:cNvPr id="3" name="Obraz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31840" y="908719"/>
            <a:ext cx="5593495" cy="3956375"/>
          </a:xfrm>
          <a:prstGeom prst="rect">
            <a:avLst/>
          </a:prstGeom>
        </p:spPr>
      </p:pic>
    </p:spTree>
    <p:extLst>
      <p:ext uri="{BB962C8B-B14F-4D97-AF65-F5344CB8AC3E}">
        <p14:creationId xmlns:p14="http://schemas.microsoft.com/office/powerpoint/2010/main" val="283024128"/>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179511" y="346440"/>
            <a:ext cx="3681613" cy="922320"/>
          </a:xfrm>
        </p:spPr>
        <p:txBody>
          <a:bodyPr>
            <a:normAutofit fontScale="90000"/>
          </a:bodyPr>
          <a:lstStyle/>
          <a:p>
            <a:pPr algn="l"/>
            <a:r>
              <a:rPr lang="pl-PL" sz="3200" dirty="0"/>
              <a:t>Kanonizacja </a:t>
            </a:r>
            <a:r>
              <a:rPr lang="pl-PL" sz="3200" dirty="0" smtClean="0"/>
              <a:t/>
            </a:r>
            <a:br>
              <a:rPr lang="pl-PL" sz="3200" dirty="0" smtClean="0"/>
            </a:br>
            <a:r>
              <a:rPr lang="pl-PL" sz="3200" dirty="0" smtClean="0"/>
              <a:t>Brata </a:t>
            </a:r>
            <a:r>
              <a:rPr lang="pl-PL" sz="3200" dirty="0"/>
              <a:t>Alberta </a:t>
            </a:r>
            <a:endParaRPr lang="pl-PL" sz="2200" dirty="0"/>
          </a:p>
        </p:txBody>
      </p:sp>
      <p:sp>
        <p:nvSpPr>
          <p:cNvPr id="5" name="Podtytuł 2"/>
          <p:cNvSpPr txBox="1">
            <a:spLocks/>
          </p:cNvSpPr>
          <p:nvPr/>
        </p:nvSpPr>
        <p:spPr>
          <a:xfrm>
            <a:off x="467544" y="5229200"/>
            <a:ext cx="7704856" cy="1584176"/>
          </a:xfrm>
          <a:prstGeom prst="rect">
            <a:avLst/>
          </a:prstGeom>
        </p:spPr>
        <p:txBody>
          <a:bodyPr vert="horz" lIns="91440" tIns="45720" rIns="91440" bIns="45720" numCol="1" spcCol="180000" rtlCol="0">
            <a:no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just"/>
            <a:r>
              <a:rPr lang="pl-PL" sz="2400" dirty="0"/>
              <a:t>S</a:t>
            </a:r>
            <a:r>
              <a:rPr lang="pl-PL" sz="1600" dirty="0" smtClean="0"/>
              <a:t>ześć </a:t>
            </a:r>
            <a:r>
              <a:rPr lang="pl-PL" sz="1600" dirty="0"/>
              <a:t>lat później, w 1989 roku w Rzymie, Ojciec Święty Jan Paweł II kanonizował </a:t>
            </a:r>
            <a:r>
              <a:rPr lang="pl-PL" sz="1600" dirty="0" smtClean="0"/>
              <a:t>bł. Brata </a:t>
            </a:r>
            <a:r>
              <a:rPr lang="pl-PL" sz="1600" dirty="0"/>
              <a:t>Alberta. </a:t>
            </a:r>
            <a:r>
              <a:rPr lang="pl-PL" sz="1600" dirty="0" smtClean="0"/>
              <a:t>Modlitwy zostały </a:t>
            </a:r>
            <a:r>
              <a:rPr lang="pl-PL" sz="1600" dirty="0"/>
              <a:t>wysłuchane</a:t>
            </a:r>
            <a:r>
              <a:rPr lang="pl-PL" sz="1600" dirty="0" smtClean="0"/>
              <a:t>.</a:t>
            </a:r>
          </a:p>
          <a:p>
            <a:pPr algn="just"/>
            <a:endParaRPr lang="pl-PL" sz="1600" dirty="0"/>
          </a:p>
          <a:p>
            <a:pPr algn="just"/>
            <a:r>
              <a:rPr lang="pl-PL" sz="1400" i="1" dirty="0" smtClean="0"/>
              <a:t>Zdjęcia </a:t>
            </a:r>
            <a:r>
              <a:rPr lang="pl-PL" sz="1400" i="1" dirty="0"/>
              <a:t>przedstawiają pierwszą i ostatnią stronę dekretu.</a:t>
            </a:r>
          </a:p>
        </p:txBody>
      </p:sp>
      <p:pic>
        <p:nvPicPr>
          <p:cNvPr id="4" name="Obraz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59832" y="921295"/>
            <a:ext cx="5793644" cy="4082768"/>
          </a:xfrm>
          <a:prstGeom prst="rect">
            <a:avLst/>
          </a:prstGeom>
        </p:spPr>
      </p:pic>
    </p:spTree>
    <p:extLst>
      <p:ext uri="{BB962C8B-B14F-4D97-AF65-F5344CB8AC3E}">
        <p14:creationId xmlns:p14="http://schemas.microsoft.com/office/powerpoint/2010/main" val="2165319158"/>
      </p:ext>
    </p:extLst>
  </p:cSld>
  <p:clrMapOvr>
    <a:masterClrMapping/>
  </p:clrMapOvr>
  <p:timing>
    <p:tnLst>
      <p:par>
        <p:cTn id="1" dur="indefinite" restart="never" nodeType="tmRoot"/>
      </p:par>
    </p:tnLst>
  </p:timing>
</p:sld>
</file>

<file path=ppt/theme/theme1.xml><?xml version="1.0" encoding="utf-8"?>
<a:theme xmlns:a="http://schemas.openxmlformats.org/drawingml/2006/main" name="Aerodynamiczny">
  <a:themeElements>
    <a:clrScheme name="Ekskluzywny">
      <a:dk1>
        <a:sysClr val="windowText" lastClr="000000"/>
      </a:dk1>
      <a:lt1>
        <a:sysClr val="window" lastClr="FFFFFF"/>
      </a:lt1>
      <a:dk2>
        <a:srgbClr val="37302A"/>
      </a:dk2>
      <a:lt2>
        <a:srgbClr val="D0CCB9"/>
      </a:lt2>
      <a:accent1>
        <a:srgbClr val="9E8E5C"/>
      </a:accent1>
      <a:accent2>
        <a:srgbClr val="A09781"/>
      </a:accent2>
      <a:accent3>
        <a:srgbClr val="85776D"/>
      </a:accent3>
      <a:accent4>
        <a:srgbClr val="AEAFA9"/>
      </a:accent4>
      <a:accent5>
        <a:srgbClr val="8D878B"/>
      </a:accent5>
      <a:accent6>
        <a:srgbClr val="6B6149"/>
      </a:accent6>
      <a:hlink>
        <a:srgbClr val="B6A272"/>
      </a:hlink>
      <a:folHlink>
        <a:srgbClr val="8A784F"/>
      </a:folHlink>
    </a:clrScheme>
    <a:fontScheme name="Aerodynamiczny">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erodynamiczny">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1247</TotalTime>
  <Words>7878</Words>
  <Application>Microsoft Office PowerPoint</Application>
  <PresentationFormat>Pokaz na ekranie (4:3)</PresentationFormat>
  <Paragraphs>234</Paragraphs>
  <Slides>58</Slides>
  <Notes>0</Notes>
  <HiddenSlides>0</HiddenSlides>
  <MMClips>0</MMClips>
  <ScaleCrop>false</ScaleCrop>
  <HeadingPairs>
    <vt:vector size="6" baseType="variant">
      <vt:variant>
        <vt:lpstr>Używane czcionki</vt:lpstr>
      </vt:variant>
      <vt:variant>
        <vt:i4>2</vt:i4>
      </vt:variant>
      <vt:variant>
        <vt:lpstr>Motyw</vt:lpstr>
      </vt:variant>
      <vt:variant>
        <vt:i4>1</vt:i4>
      </vt:variant>
      <vt:variant>
        <vt:lpstr>Tytuły slajdów</vt:lpstr>
      </vt:variant>
      <vt:variant>
        <vt:i4>58</vt:i4>
      </vt:variant>
    </vt:vector>
  </HeadingPairs>
  <TitlesOfParts>
    <vt:vector size="61" baseType="lpstr">
      <vt:lpstr>Georgia</vt:lpstr>
      <vt:lpstr>Trebuchet MS</vt:lpstr>
      <vt:lpstr>Aerodynamiczny</vt:lpstr>
      <vt:lpstr>Prezentacja programu PowerPoint</vt:lpstr>
      <vt:lpstr>Prezentacja programu PowerPoint</vt:lpstr>
      <vt:lpstr>Życiorys św. Brata Alberta</vt:lpstr>
      <vt:lpstr>Życiorys św. Brata Alberta</vt:lpstr>
      <vt:lpstr>Z dziejów rodzinnych </vt:lpstr>
      <vt:lpstr>Znamienny  chrzest </vt:lpstr>
      <vt:lpstr>U stóp cudownego Pana Jezusa w Mogile </vt:lpstr>
      <vt:lpstr>Dobre serduszko Adasia </vt:lpstr>
      <vt:lpstr>W zakonnym ubiorze </vt:lpstr>
      <vt:lpstr>W obcej szkole </vt:lpstr>
      <vt:lpstr>W polskiej szkole </vt:lpstr>
      <vt:lpstr>Adam Chmielowski zaciąga się w szeregi powstańcze </vt:lpstr>
      <vt:lpstr>W Górach Świętokrzyskich</vt:lpstr>
      <vt:lpstr>Ucieczka  z austriackiego więzienia</vt:lpstr>
      <vt:lpstr>Wśród gradu kul moskiewskich</vt:lpstr>
      <vt:lpstr>Groźna rana</vt:lpstr>
      <vt:lpstr>Operacja</vt:lpstr>
      <vt:lpstr>Ucieczka ze szpitala wojskowego</vt:lpstr>
      <vt:lpstr>W służbie sztuki</vt:lpstr>
      <vt:lpstr>W nowicjacie  oo. Jezuitów  w Nowej Wsi</vt:lpstr>
      <vt:lpstr>W Kudryńcach</vt:lpstr>
      <vt:lpstr>Organizacja trzeciego zakonu na Podolu</vt:lpstr>
      <vt:lpstr>Powrót do Krakowa</vt:lpstr>
      <vt:lpstr>Bal  „Pod baranami”</vt:lpstr>
      <vt:lpstr>W ogrzewalni miejskiej</vt:lpstr>
      <vt:lpstr>Nad Wisłą</vt:lpstr>
      <vt:lpstr>Obłóczyny zakonne</vt:lpstr>
      <vt:lpstr>Na placu Szczepańskim</vt:lpstr>
      <vt:lpstr>Brat Albert przyjmuje biednych</vt:lpstr>
      <vt:lpstr>Założenie Zgromadzenia Braci III zakonu Posługujących Ubogim</vt:lpstr>
      <vt:lpstr>Brat Albert poucza braci</vt:lpstr>
      <vt:lpstr>Opiekun opuszczonej młodzieży</vt:lpstr>
      <vt:lpstr>Pogodne usposobienie Brata Alberta</vt:lpstr>
      <vt:lpstr>Założenie Zgromadzenia S.S. Albertynek</vt:lpstr>
      <vt:lpstr>Prześladowania</vt:lpstr>
      <vt:lpstr>Brat Albert zapewnia pracę nędzarzom</vt:lpstr>
      <vt:lpstr>Miłośnik ubóstwa</vt:lpstr>
      <vt:lpstr>Wiara w Opatrzność Bożą</vt:lpstr>
      <vt:lpstr>Przyjaciele</vt:lpstr>
      <vt:lpstr>Uznanie zasług Brata Alberta</vt:lpstr>
      <vt:lpstr>Listy Brata Alberta</vt:lpstr>
      <vt:lpstr>hrabia Władysław Zamoyski</vt:lpstr>
      <vt:lpstr>Pobożność Brata Alberta </vt:lpstr>
      <vt:lpstr>Ku wyżynom</vt:lpstr>
      <vt:lpstr>Duch kontemplacji</vt:lpstr>
      <vt:lpstr>W zaciszu karmelitańskim</vt:lpstr>
      <vt:lpstr>Brat Albert miłośnik zwierząt</vt:lpstr>
      <vt:lpstr>Założenie nowych domów</vt:lpstr>
      <vt:lpstr>Brat Albert przepowiada powstanie Polski</vt:lpstr>
      <vt:lpstr>Brat Albert żegna się z górami</vt:lpstr>
      <vt:lpstr>Na łożu śmierci</vt:lpstr>
      <vt:lpstr>Ostatni raport</vt:lpstr>
      <vt:lpstr>Pogrzeb</vt:lpstr>
      <vt:lpstr>U grobu sługi Bożego</vt:lpstr>
      <vt:lpstr>Dziwny sen</vt:lpstr>
      <vt:lpstr>Papież Jan Paweł II o św. Bracie Albercie</vt:lpstr>
      <vt:lpstr>Beatyfikacja  Brata Alberta </vt:lpstr>
      <vt:lpstr>Kanonizacja  Brata Alberta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Znamienny  chrzest</dc:title>
  <dc:creator>Oem</dc:creator>
  <cp:lastModifiedBy>WL</cp:lastModifiedBy>
  <cp:revision>152</cp:revision>
  <dcterms:created xsi:type="dcterms:W3CDTF">2016-10-06T09:55:37Z</dcterms:created>
  <dcterms:modified xsi:type="dcterms:W3CDTF">2017-04-11T09:34:41Z</dcterms:modified>
</cp:coreProperties>
</file>