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1" r:id="rId2"/>
    <p:sldId id="262" r:id="rId3"/>
    <p:sldId id="263" r:id="rId4"/>
    <p:sldId id="264" r:id="rId5"/>
    <p:sldId id="287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86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8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6C50"/>
    <a:srgbClr val="2933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4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540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455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4646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8618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094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393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6341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6588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041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3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837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CC3A9-FA98-46D4-B7DD-8D3CDBE4D40B}" type="datetimeFigureOut">
              <a:rPr lang="pl-PL" smtClean="0"/>
              <a:t>2017-04-11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B153-5248-4598-9EA1-926F3D8ADD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175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4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Halo, tu święty… </a:t>
            </a:r>
            <a:r>
              <a:rPr lang="pl-PL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Opowieść o Bracie Albercie</a:t>
            </a: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76267" y="2348880"/>
            <a:ext cx="3826768" cy="208823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dirty="0" smtClean="0">
                <a:latin typeface="+mj-lt"/>
              </a:rPr>
              <a:t>Autor: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dirty="0" smtClean="0">
                <a:latin typeface="+mj-lt"/>
              </a:rPr>
              <a:t>s</a:t>
            </a:r>
            <a:r>
              <a:rPr lang="pl-PL" dirty="0">
                <a:latin typeface="+mj-lt"/>
              </a:rPr>
              <a:t>. </a:t>
            </a:r>
            <a:r>
              <a:rPr lang="pl-PL" dirty="0" err="1">
                <a:latin typeface="+mj-lt"/>
              </a:rPr>
              <a:t>Assumpta</a:t>
            </a:r>
            <a:r>
              <a:rPr lang="pl-PL" dirty="0">
                <a:latin typeface="+mj-lt"/>
              </a:rPr>
              <a:t> Faron, </a:t>
            </a:r>
            <a:endParaRPr lang="pl-PL" dirty="0" smtClean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l-PL" dirty="0" smtClean="0">
                <a:latin typeface="+mj-lt"/>
              </a:rPr>
              <a:t>albertynka </a:t>
            </a:r>
          </a:p>
          <a:p>
            <a:pPr marL="0" indent="0" algn="ctr">
              <a:buNone/>
            </a:pPr>
            <a:endParaRPr lang="pl-PL" dirty="0">
              <a:latin typeface="+mj-lt"/>
            </a:endParaRPr>
          </a:p>
          <a:p>
            <a:pPr marL="0" indent="0" algn="ctr">
              <a:buNone/>
            </a:pPr>
            <a:r>
              <a:rPr lang="pl-PL" sz="2400" dirty="0" smtClean="0">
                <a:latin typeface="+mj-lt"/>
              </a:rPr>
              <a:t>wydawnictwo „m” </a:t>
            </a:r>
            <a:r>
              <a:rPr lang="pl-PL" sz="2400" dirty="0">
                <a:latin typeface="+mj-lt"/>
              </a:rPr>
              <a:t>- 2003, 2011 r.</a:t>
            </a:r>
          </a:p>
          <a:p>
            <a:endParaRPr lang="pl-PL" dirty="0">
              <a:latin typeface="+mj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" t="19427" r="6154" b="9221"/>
          <a:stretch/>
        </p:blipFill>
        <p:spPr>
          <a:xfrm rot="21188778">
            <a:off x="650180" y="2304428"/>
            <a:ext cx="4345187" cy="349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b="1" dirty="0" smtClean="0">
                <a:solidFill>
                  <a:srgbClr val="C00000"/>
                </a:solidFill>
              </a:rPr>
              <a:t>Wczesne dzieciństwo </a:t>
            </a:r>
            <a:r>
              <a:rPr lang="pl-PL" sz="3600" b="1" dirty="0" smtClean="0">
                <a:solidFill>
                  <a:srgbClr val="C00000"/>
                </a:solidFill>
              </a:rPr>
              <a:t/>
            </a:r>
            <a:br>
              <a:rPr lang="pl-PL" sz="3600" b="1" dirty="0" smtClean="0">
                <a:solidFill>
                  <a:srgbClr val="C00000"/>
                </a:solidFill>
              </a:rPr>
            </a:br>
            <a:r>
              <a:rPr lang="pl-PL" sz="2800" b="1" dirty="0" smtClean="0">
                <a:solidFill>
                  <a:srgbClr val="002060"/>
                </a:solidFill>
              </a:rPr>
              <a:t>mały zakonnik</a:t>
            </a:r>
            <a:endParaRPr lang="pl-PL" sz="2800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419872" y="1844824"/>
            <a:ext cx="5400600" cy="478112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3800" dirty="0" smtClean="0">
                <a:solidFill>
                  <a:srgbClr val="C00000"/>
                </a:solidFill>
              </a:rPr>
              <a:t>A</a:t>
            </a:r>
            <a:r>
              <a:rPr lang="pl-PL" sz="2900" dirty="0" smtClean="0"/>
              <a:t>dam Chmielowski urodził </a:t>
            </a:r>
            <a:r>
              <a:rPr lang="pl-PL" sz="2900" dirty="0"/>
              <a:t>się 20 sierpnia 1845 </a:t>
            </a:r>
            <a:r>
              <a:rPr lang="pl-PL" sz="2900" dirty="0" smtClean="0"/>
              <a:t>roku           w </a:t>
            </a:r>
            <a:r>
              <a:rPr lang="pl-PL" sz="2900" dirty="0"/>
              <a:t>Igołomi koło Krakowa. Polska była wtedy podzielona między trzech zaborców: Rosję, Austrię i Prusy</a:t>
            </a:r>
            <a:r>
              <a:rPr lang="pl-PL" sz="2900" dirty="0" smtClean="0"/>
              <a:t>…</a:t>
            </a:r>
            <a:endParaRPr lang="pl-PL" sz="2900" dirty="0"/>
          </a:p>
          <a:p>
            <a:pPr marL="0" indent="0">
              <a:buNone/>
            </a:pPr>
            <a:r>
              <a:rPr lang="pl-PL" sz="3800" dirty="0">
                <a:solidFill>
                  <a:srgbClr val="C00000"/>
                </a:solidFill>
              </a:rPr>
              <a:t>M</a:t>
            </a:r>
            <a:r>
              <a:rPr lang="pl-PL" sz="2900" dirty="0"/>
              <a:t>atka Adasia była bardzo pobożna. Ponieważ chłopiec urodził się bardzo wątły, jego rodzice, według </a:t>
            </a:r>
            <a:r>
              <a:rPr lang="pl-PL" sz="2900" dirty="0" smtClean="0"/>
              <a:t>panujące-go </a:t>
            </a:r>
            <a:r>
              <a:rPr lang="pl-PL" sz="2900" dirty="0"/>
              <a:t>zwyczaju, poprosili żebraków spod kościoła, żeby wraz z rodzicami chrzestnymi trzymali dziecko do chrztu. Gdy po pewnym czasie ciężko zachorował, matka uczyniła ślub, że jeżeli wyzdrowieje, zawiezie </a:t>
            </a:r>
            <a:r>
              <a:rPr lang="pl-PL" sz="2900" dirty="0" smtClean="0"/>
              <a:t>     go </a:t>
            </a:r>
            <a:r>
              <a:rPr lang="pl-PL" sz="2900" dirty="0"/>
              <a:t>do Cudownego Pana Jezusa w pobliskiej Mogile </a:t>
            </a:r>
            <a:r>
              <a:rPr lang="pl-PL" sz="2900" dirty="0" smtClean="0"/>
              <a:t>         i </a:t>
            </a:r>
            <a:r>
              <a:rPr lang="pl-PL" sz="2900" dirty="0"/>
              <a:t>ubierze w habit cysterski. </a:t>
            </a:r>
          </a:p>
          <a:p>
            <a:pPr marL="0" indent="0">
              <a:buNone/>
            </a:pPr>
            <a:r>
              <a:rPr lang="pl-PL" sz="3800" dirty="0">
                <a:solidFill>
                  <a:srgbClr val="C00000"/>
                </a:solidFill>
              </a:rPr>
              <a:t>G</a:t>
            </a:r>
            <a:r>
              <a:rPr lang="pl-PL" sz="2900" dirty="0"/>
              <a:t>dy zdrowie się poprawiło matka dotrzymała słowa. Adaś do siódmego roku życia chodził w tym habicie wzbudzając sensację w Warszawie, dokąd przeniosła się rodzina.  Adaś od najmłodszych lat odznaczał się wielką wrażliwością i dobrocią serca. Chętnie obdarowywał  wszystkich proszących o wsparcie.  Pierwsze nauki pobierał w domu, a uczyła go ciocia Petronela.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03" y="1988840"/>
            <a:ext cx="2670824" cy="4159402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377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600" b="1" dirty="0" smtClean="0">
                <a:solidFill>
                  <a:srgbClr val="002060"/>
                </a:solidFill>
              </a:rPr>
              <a:t>Daleko od domu</a:t>
            </a:r>
            <a:r>
              <a:rPr lang="pl-PL" b="1" dirty="0" smtClean="0">
                <a:solidFill>
                  <a:srgbClr val="002060"/>
                </a:solidFill>
              </a:rPr>
              <a:t/>
            </a:r>
            <a:br>
              <a:rPr lang="pl-PL" b="1" dirty="0" smtClean="0">
                <a:solidFill>
                  <a:srgbClr val="002060"/>
                </a:solidFill>
              </a:rPr>
            </a:br>
            <a:r>
              <a:rPr lang="pl-PL" b="1" dirty="0" smtClean="0">
                <a:solidFill>
                  <a:srgbClr val="002060"/>
                </a:solidFill>
              </a:rPr>
              <a:t/>
            </a:r>
            <a:br>
              <a:rPr lang="pl-PL" b="1" dirty="0" smtClean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424936" cy="1872208"/>
          </a:xfrm>
        </p:spPr>
        <p:txBody>
          <a:bodyPr>
            <a:normAutofit fontScale="85000" lnSpcReduction="20000"/>
          </a:bodyPr>
          <a:lstStyle/>
          <a:p>
            <a:r>
              <a:rPr lang="pl-PL" sz="4100" dirty="0" smtClean="0">
                <a:solidFill>
                  <a:srgbClr val="C00000"/>
                </a:solidFill>
              </a:rPr>
              <a:t>G</a:t>
            </a:r>
            <a:r>
              <a:rPr lang="pl-PL" sz="2900" dirty="0" smtClean="0"/>
              <a:t>dy </a:t>
            </a:r>
            <a:r>
              <a:rPr lang="pl-PL" sz="2900" dirty="0"/>
              <a:t>Adaś ukończył 11 lat rodzina postanowiła wysłać go do Szkoły Kadetów w Petersburgu gdzie nauczył się biegle szermierki, </a:t>
            </a:r>
            <a:r>
              <a:rPr lang="pl-PL" sz="2900" dirty="0" smtClean="0"/>
              <a:t>posługiwania </a:t>
            </a:r>
            <a:r>
              <a:rPr lang="pl-PL" sz="2900" dirty="0"/>
              <a:t>się szablą oraz strzelania z pistoletu. Jednak po roku nauki był bardzo szczęśliwy, że </a:t>
            </a:r>
            <a:r>
              <a:rPr lang="pl-PL" sz="2900" dirty="0" smtClean="0"/>
              <a:t>mógł wrócić </a:t>
            </a:r>
            <a:r>
              <a:rPr lang="pl-PL" sz="2900" dirty="0"/>
              <a:t>do Warszawy </a:t>
            </a:r>
            <a:r>
              <a:rPr lang="pl-PL" sz="2900" dirty="0" smtClean="0"/>
              <a:t>by zacząć </a:t>
            </a:r>
            <a:r>
              <a:rPr lang="pl-PL" sz="2900" dirty="0"/>
              <a:t>uczęszczać do gimnazjum realnego.</a:t>
            </a:r>
          </a:p>
          <a:p>
            <a:endParaRPr lang="pl-PL" dirty="0"/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457076" y="3054455"/>
            <a:ext cx="8229600" cy="677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12800" b="1" dirty="0" smtClean="0">
                <a:solidFill>
                  <a:srgbClr val="002060"/>
                </a:solidFill>
              </a:rPr>
              <a:t>Młody powstaniec</a:t>
            </a:r>
            <a:endParaRPr lang="pl-PL" sz="12800" dirty="0" smtClean="0">
              <a:solidFill>
                <a:srgbClr val="002060"/>
              </a:solidFill>
            </a:endParaRPr>
          </a:p>
          <a:p>
            <a:endParaRPr lang="pl-PL" dirty="0"/>
          </a:p>
        </p:txBody>
      </p:sp>
      <p:sp>
        <p:nvSpPr>
          <p:cNvPr id="5" name="Symbol zastępczy zawartości 2"/>
          <p:cNvSpPr txBox="1">
            <a:spLocks/>
          </p:cNvSpPr>
          <p:nvPr/>
        </p:nvSpPr>
        <p:spPr>
          <a:xfrm>
            <a:off x="179512" y="3789040"/>
            <a:ext cx="8512291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pl-PL" dirty="0" smtClean="0">
                <a:solidFill>
                  <a:srgbClr val="C00000"/>
                </a:solidFill>
              </a:rPr>
              <a:t>G</a:t>
            </a:r>
            <a:r>
              <a:rPr lang="pl-PL" sz="2200" dirty="0" smtClean="0"/>
              <a:t>dy Adaś ukończył 14 lat po krótkiej chorobie odeszła do wieczności jego ukochana mama. Opieką nad nim i jego młodszym rodzeństwem otoczyła ciocia Petronela.  Stasia postanowiono wysłać do Instytutu Rolniczo-Leśnego w Puławach. W tym czasie młodzież urządzała manifestacje patriotyczne, aby przywrócić niepodległość swojej ojczyźnie. </a:t>
            </a: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1229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 anchor="t">
            <a:noAutofit/>
          </a:bodyPr>
          <a:lstStyle/>
          <a:p>
            <a:r>
              <a:rPr lang="pl-PL" sz="3200" b="1" dirty="0" smtClean="0">
                <a:solidFill>
                  <a:srgbClr val="002060"/>
                </a:solidFill>
              </a:rPr>
              <a:t>Oddział powstańczy</a:t>
            </a:r>
            <a:endParaRPr lang="pl-PL" sz="3200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772816"/>
            <a:ext cx="3528392" cy="4104456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5800" dirty="0">
                <a:solidFill>
                  <a:srgbClr val="C00000"/>
                </a:solidFill>
              </a:rPr>
              <a:t>K</a:t>
            </a:r>
            <a:r>
              <a:rPr lang="pl-PL" sz="4000" dirty="0"/>
              <a:t>iedy wybuchło powstanie Adaś jako jeden z </a:t>
            </a:r>
            <a:r>
              <a:rPr lang="pl-PL" sz="4000" dirty="0" smtClean="0"/>
              <a:t>pierwszych </a:t>
            </a:r>
            <a:r>
              <a:rPr lang="pl-PL" sz="4000" dirty="0"/>
              <a:t>zaciągnął się w szeregi </a:t>
            </a:r>
            <a:r>
              <a:rPr lang="pl-PL" sz="4000" dirty="0" err="1" smtClean="0"/>
              <a:t>pow-stańcze</a:t>
            </a:r>
            <a:r>
              <a:rPr lang="pl-PL" sz="4000" dirty="0"/>
              <a:t>. </a:t>
            </a:r>
            <a:endParaRPr lang="pl-PL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pl-PL" sz="5800" dirty="0" smtClean="0">
                <a:solidFill>
                  <a:srgbClr val="C00000"/>
                </a:solidFill>
              </a:rPr>
              <a:t>W</a:t>
            </a:r>
            <a:r>
              <a:rPr lang="pl-PL" sz="5100" dirty="0" smtClean="0">
                <a:solidFill>
                  <a:srgbClr val="C00000"/>
                </a:solidFill>
              </a:rPr>
              <a:t> </a:t>
            </a:r>
            <a:r>
              <a:rPr lang="pl-PL" sz="4000" dirty="0"/>
              <a:t>czasie jednej </a:t>
            </a:r>
            <a:r>
              <a:rPr lang="pl-PL" sz="4000" dirty="0" smtClean="0"/>
              <a:t>z potyczek   w </a:t>
            </a:r>
            <a:r>
              <a:rPr lang="pl-PL" sz="4000" dirty="0"/>
              <a:t>styczniu 1863 roku został wzięty do niewoli i </a:t>
            </a:r>
            <a:r>
              <a:rPr lang="pl-PL" sz="4000" dirty="0" smtClean="0"/>
              <a:t>osadzony </a:t>
            </a:r>
            <a:r>
              <a:rPr lang="pl-PL" sz="4000" dirty="0"/>
              <a:t>w twierdzy w </a:t>
            </a:r>
            <a:r>
              <a:rPr lang="pl-PL" sz="4000" dirty="0" smtClean="0"/>
              <a:t>Ołomuńcu </a:t>
            </a:r>
            <a:r>
              <a:rPr lang="pl-PL" sz="4000" dirty="0"/>
              <a:t>skąd oddało się </a:t>
            </a:r>
            <a:r>
              <a:rPr lang="pl-PL" sz="4000" dirty="0" smtClean="0"/>
              <a:t>mu wydostać </a:t>
            </a:r>
            <a:r>
              <a:rPr lang="pl-PL" sz="4000" dirty="0"/>
              <a:t>i </a:t>
            </a:r>
            <a:r>
              <a:rPr lang="pl-PL" sz="4000" dirty="0" smtClean="0"/>
              <a:t>po-wrócił </a:t>
            </a:r>
            <a:r>
              <a:rPr lang="pl-PL" sz="4000" dirty="0"/>
              <a:t>do swojego oddziału.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956" y="2204864"/>
            <a:ext cx="4816948" cy="3096344"/>
          </a:xfrm>
          <a:prstGeom prst="rect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5148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Operacja na żywo </a:t>
            </a:r>
            <a:br>
              <a:rPr lang="pl-PL" sz="3600" b="1" dirty="0" smtClean="0">
                <a:solidFill>
                  <a:srgbClr val="002060"/>
                </a:solidFill>
              </a:rPr>
            </a:br>
            <a:r>
              <a:rPr lang="pl-PL" sz="3600" b="1" dirty="0" smtClean="0">
                <a:solidFill>
                  <a:srgbClr val="002060"/>
                </a:solidFill>
              </a:rPr>
              <a:t>i makabryczna ucieczka</a:t>
            </a: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484784"/>
            <a:ext cx="8280920" cy="518457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12800" dirty="0">
                <a:solidFill>
                  <a:srgbClr val="C00000"/>
                </a:solidFill>
              </a:rPr>
              <a:t>A</a:t>
            </a:r>
            <a:r>
              <a:rPr lang="pl-PL" sz="7400" dirty="0"/>
              <a:t>dam w wielu sytuacja wykazywał się odwagą i bohaterstwem. Aż pewnego dnia, podczas bitwy pod Mełchowem, gdy jechał przez las z rozkazem, jakiś zabłąkany pocisk trafił konia, zabijając go na miejscu a jemu strzaskał nogę.  Wiele czasu minęło zanim rannego znaleźli towarzysze </a:t>
            </a:r>
            <a:r>
              <a:rPr lang="pl-PL" sz="7400" dirty="0" smtClean="0"/>
              <a:t>i </a:t>
            </a:r>
            <a:r>
              <a:rPr lang="pl-PL" sz="7400" dirty="0"/>
              <a:t>omdlałego przenieśli do chaty </a:t>
            </a:r>
            <a:r>
              <a:rPr lang="pl-PL" sz="7400" dirty="0" smtClean="0"/>
              <a:t>leśnika   tam </a:t>
            </a:r>
            <a:r>
              <a:rPr lang="pl-PL" sz="7400" dirty="0"/>
              <a:t>pozostawili </a:t>
            </a:r>
            <a:r>
              <a:rPr lang="pl-PL" sz="7400" dirty="0" smtClean="0"/>
              <a:t>go pod </a:t>
            </a:r>
            <a:r>
              <a:rPr lang="pl-PL" sz="7400" dirty="0"/>
              <a:t>opieką starszej kobiety. Sprowadzony lekarz wojskowy po obejrzeniu nogi stwierdził gangrenę. Nogę trzeba było natychmiast amputować. Ponieważ nie było żadnych środków znieczulających operację przeprowadzono </a:t>
            </a:r>
            <a:r>
              <a:rPr lang="pl-PL" sz="7400" dirty="0" smtClean="0"/>
              <a:t>   na </a:t>
            </a:r>
            <a:r>
              <a:rPr lang="pl-PL" sz="7400" dirty="0"/>
              <a:t>żywo. Lewą nogę obcięto mu do kolana.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12800" dirty="0" smtClean="0">
                <a:solidFill>
                  <a:srgbClr val="C00000"/>
                </a:solidFill>
              </a:rPr>
              <a:t>O</a:t>
            </a:r>
            <a:r>
              <a:rPr lang="pl-PL" sz="7400" dirty="0" smtClean="0"/>
              <a:t>siemnastoletni </a:t>
            </a:r>
            <a:r>
              <a:rPr lang="pl-PL" sz="7400" dirty="0"/>
              <a:t>młodzieniec został inwalidą a za udział w powstaniu groziło </a:t>
            </a:r>
            <a:r>
              <a:rPr lang="pl-PL" sz="7400" dirty="0" smtClean="0"/>
              <a:t>    mu </a:t>
            </a:r>
            <a:r>
              <a:rPr lang="pl-PL" sz="7400" dirty="0"/>
              <a:t>zesłanie na Sybir, gdzie wielu Polaków ginęło pracując ponad siły w kopalniach, przy wyrębie </a:t>
            </a:r>
            <a:r>
              <a:rPr lang="pl-PL" sz="7400" dirty="0" smtClean="0"/>
              <a:t>lasu, </a:t>
            </a:r>
            <a:r>
              <a:rPr lang="pl-PL" sz="7400" dirty="0"/>
              <a:t>żyjąc w bardzo trudnych warunkach. Aby go uratować od złego losu rodzina zorganizowała makabryczną ucieczkę. Umieszczono go w trumnie zamiast nieboszczyka, którego zagrzebano w słomie na wozie wiozącą trumnę</a:t>
            </a:r>
            <a:r>
              <a:rPr lang="pl-PL" sz="7400" dirty="0" smtClean="0"/>
              <a:t>.     </a:t>
            </a:r>
            <a:r>
              <a:rPr lang="pl-PL" sz="7400" dirty="0"/>
              <a:t>Po wywiezieniu </a:t>
            </a:r>
            <a:r>
              <a:rPr lang="pl-PL" sz="7400" dirty="0" smtClean="0"/>
              <a:t>za </a:t>
            </a:r>
            <a:r>
              <a:rPr lang="pl-PL" sz="7400" dirty="0"/>
              <a:t>bramę szpitala, czekali już ludzie, którzy przenieśli </a:t>
            </a:r>
            <a:r>
              <a:rPr lang="pl-PL" sz="7400" dirty="0" smtClean="0"/>
              <a:t>Adama </a:t>
            </a:r>
            <a:r>
              <a:rPr lang="pl-PL" sz="7400" dirty="0"/>
              <a:t>do powozu a pogrzeb zmarłego odbył się z należytym </a:t>
            </a:r>
            <a:r>
              <a:rPr lang="pl-PL" sz="7400" dirty="0" smtClean="0"/>
              <a:t>szacunkiem.</a:t>
            </a:r>
            <a:endParaRPr lang="pl-PL" sz="7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9920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 anchor="t">
            <a:normAutofit/>
          </a:bodyPr>
          <a:lstStyle/>
          <a:p>
            <a:r>
              <a:rPr lang="pl-PL" sz="3200" b="1" dirty="0" smtClean="0">
                <a:solidFill>
                  <a:srgbClr val="002060"/>
                </a:solidFill>
              </a:rPr>
              <a:t>Po upadki powstania</a:t>
            </a:r>
            <a:endParaRPr lang="pl-PL" sz="3200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600" y="4221088"/>
            <a:ext cx="7994848" cy="2331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 dirty="0" smtClean="0">
                <a:solidFill>
                  <a:srgbClr val="FF0000"/>
                </a:solidFill>
              </a:rPr>
              <a:t>A</a:t>
            </a:r>
            <a:r>
              <a:rPr lang="pl-PL" sz="2000" dirty="0" smtClean="0"/>
              <a:t>dam z zapałem zabrał się za nadrabianie zaległości szkolnych i w krótkim czasie zdał maturę. Ciocia Petronela postanowiła wysłać go na studia </a:t>
            </a:r>
            <a:r>
              <a:rPr lang="pl-PL" sz="2000" dirty="0" err="1" smtClean="0"/>
              <a:t>poli</a:t>
            </a:r>
            <a:r>
              <a:rPr lang="pl-PL" sz="2000" dirty="0" smtClean="0"/>
              <a:t>-techniczne do Gandawy w Belgii aby zapewnić mu przyszłość i pozycję społeczną. Było to jednak wbrew jego zamiłowaniom, interesował się </a:t>
            </a:r>
            <a:r>
              <a:rPr lang="pl-PL" sz="2000" dirty="0" err="1" smtClean="0"/>
              <a:t>wyłą-cznie</a:t>
            </a:r>
            <a:r>
              <a:rPr lang="pl-PL" sz="2000" dirty="0" smtClean="0"/>
              <a:t> sztuką. Dzięki otrzymanemu stypendium od rodziny Siemieńskich jesienią 1869 roku udał się do Monachium aby rozpocząć studia na </a:t>
            </a:r>
            <a:r>
              <a:rPr lang="pl-PL" sz="2000" dirty="0" err="1" smtClean="0"/>
              <a:t>Akade</a:t>
            </a:r>
            <a:r>
              <a:rPr lang="pl-PL" sz="2000" dirty="0" smtClean="0"/>
              <a:t>-mii Sztuk Pięknych.</a:t>
            </a:r>
          </a:p>
          <a:p>
            <a:endParaRPr lang="pl-PL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609600" y="980728"/>
            <a:ext cx="8229600" cy="2304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3000" dirty="0" smtClean="0">
                <a:solidFill>
                  <a:srgbClr val="FF0000"/>
                </a:solidFill>
              </a:rPr>
              <a:t>P</a:t>
            </a:r>
            <a:r>
              <a:rPr lang="pl-PL" sz="2000" dirty="0" smtClean="0"/>
              <a:t>o upadku powstania wielu Polaków znalazło się we Francji. Przyjmowano ich       z honorami i współczuciem, bo wielu z nich było kalekami. Adam otrzymał zapomogę i sprawił sobie protezę. Nauczył się tak w niej chodzić, że jego kalectwo było mało widoczne. Podczas pobytu w Paryżu Adam zaczął interesować się sztuką. Zwiedzał galerie obrazów i rzeźb, próbował także sam malować. Tęsknił    za bliskimi. Kiedy ogłoszono amnestię, mógł bezpiecznie wrócić do domu.   Rodzina witała bohatera i starała się osłodzić gorzką rzeczywistość inwalidy.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609600" y="3501008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b="1" dirty="0" smtClean="0">
                <a:solidFill>
                  <a:srgbClr val="002060"/>
                </a:solidFill>
              </a:rPr>
              <a:t>Niedoszły inżynier</a:t>
            </a:r>
            <a:endParaRPr lang="pl-PL" sz="32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1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pl-PL" sz="3200" b="1" dirty="0" smtClean="0">
                <a:solidFill>
                  <a:srgbClr val="C00000"/>
                </a:solidFill>
              </a:rPr>
              <a:t>Platon</a:t>
            </a:r>
            <a:endParaRPr lang="pl-PL" sz="3200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26642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sz="3000" dirty="0">
                <a:solidFill>
                  <a:srgbClr val="C00000"/>
                </a:solidFill>
              </a:rPr>
              <a:t>P</a:t>
            </a:r>
            <a:r>
              <a:rPr lang="pl-PL" sz="2100" dirty="0"/>
              <a:t>obyt Adama w Monachium trwał 4 lata. </a:t>
            </a:r>
            <a:r>
              <a:rPr lang="pl-PL" sz="2100" dirty="0" smtClean="0"/>
              <a:t>W tym czasie znalazł </a:t>
            </a:r>
            <a:r>
              <a:rPr lang="pl-PL" sz="2100" dirty="0"/>
              <a:t>się w gronie wybitnych </a:t>
            </a:r>
            <a:r>
              <a:rPr lang="pl-PL" sz="2100" dirty="0" smtClean="0"/>
              <a:t>późniejszych </a:t>
            </a:r>
            <a:r>
              <a:rPr lang="pl-PL" sz="2100" dirty="0"/>
              <a:t>Polskich malarzy. Zaprzyjaźnił się z </a:t>
            </a:r>
            <a:r>
              <a:rPr lang="pl-PL" sz="2100" dirty="0" smtClean="0"/>
              <a:t>Maksymilianem </a:t>
            </a:r>
            <a:r>
              <a:rPr lang="pl-PL" sz="2100" dirty="0"/>
              <a:t>Gierymskim, Józefem Chełmońskim, </a:t>
            </a:r>
            <a:r>
              <a:rPr lang="pl-PL" sz="2100" dirty="0" smtClean="0"/>
              <a:t>Stanisławem </a:t>
            </a:r>
            <a:r>
              <a:rPr lang="pl-PL" sz="2100" dirty="0"/>
              <a:t>Witkiewiczem i Leonem Wyczółkowskim. </a:t>
            </a:r>
            <a:endParaRPr lang="pl-PL" sz="2100" dirty="0" smtClean="0"/>
          </a:p>
          <a:p>
            <a:pPr marL="0" indent="0">
              <a:buNone/>
            </a:pPr>
            <a:r>
              <a:rPr lang="pl-PL" sz="3000" dirty="0" smtClean="0">
                <a:solidFill>
                  <a:srgbClr val="C00000"/>
                </a:solidFill>
              </a:rPr>
              <a:t>P</a:t>
            </a:r>
            <a:r>
              <a:rPr lang="pl-PL" sz="2100" dirty="0" smtClean="0"/>
              <a:t>rzyjaciele </a:t>
            </a:r>
            <a:r>
              <a:rPr lang="pl-PL" sz="2100" dirty="0"/>
              <a:t>nazywali go „Platonem”, ponieważ miał duże wyczucie piękna w sztuce </a:t>
            </a:r>
            <a:r>
              <a:rPr lang="pl-PL" sz="2100" dirty="0" smtClean="0"/>
              <a:t>       i </a:t>
            </a:r>
            <a:r>
              <a:rPr lang="pl-PL" sz="2100" dirty="0"/>
              <a:t>celnie oceniał prace kolegów</a:t>
            </a:r>
            <a:r>
              <a:rPr lang="pl-PL" sz="2100" dirty="0" smtClean="0"/>
              <a:t>.</a:t>
            </a:r>
            <a:r>
              <a:rPr lang="pl-PL" sz="2100" dirty="0"/>
              <a:t> </a:t>
            </a:r>
            <a:r>
              <a:rPr lang="pl-PL" sz="2100" dirty="0" smtClean="0"/>
              <a:t>Chmielowski </a:t>
            </a:r>
            <a:r>
              <a:rPr lang="pl-PL" sz="2100" dirty="0"/>
              <a:t>malował piękne obrazy, które wysyłał na wystawy.  </a:t>
            </a:r>
            <a:r>
              <a:rPr lang="pl-PL" sz="2100" dirty="0" smtClean="0"/>
              <a:t>W malarstwie </a:t>
            </a:r>
            <a:r>
              <a:rPr lang="pl-PL" sz="2100" dirty="0"/>
              <a:t>szedł własnymi ścieżkami, zaczął się interesować tematyką religijną. </a:t>
            </a:r>
            <a:endParaRPr lang="pl-PL" sz="2100" dirty="0" smtClean="0"/>
          </a:p>
          <a:p>
            <a:pPr marL="0" indent="0">
              <a:buNone/>
            </a:pPr>
            <a:r>
              <a:rPr lang="pl-PL" sz="3300" dirty="0" smtClean="0">
                <a:solidFill>
                  <a:srgbClr val="C00000"/>
                </a:solidFill>
              </a:rPr>
              <a:t>J</a:t>
            </a:r>
            <a:r>
              <a:rPr lang="pl-PL" sz="2100" dirty="0" smtClean="0"/>
              <a:t>esienią </a:t>
            </a:r>
            <a:r>
              <a:rPr lang="pl-PL" sz="2100" dirty="0"/>
              <a:t>1874 roku wrócił do kraju.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670731"/>
            <a:ext cx="5688632" cy="2919346"/>
          </a:xfrm>
          <a:prstGeom prst="rect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8010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pl-PL" sz="3200" b="1" dirty="0" smtClean="0">
                <a:solidFill>
                  <a:srgbClr val="C00000"/>
                </a:solidFill>
              </a:rPr>
              <a:t>Na cześć złamanej nogi</a:t>
            </a:r>
            <a:endParaRPr lang="pl-PL" sz="3200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27984" y="1268760"/>
            <a:ext cx="4258816" cy="27363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3300" dirty="0" smtClean="0">
                <a:solidFill>
                  <a:srgbClr val="C00000"/>
                </a:solidFill>
              </a:rPr>
              <a:t>M</a:t>
            </a:r>
            <a:r>
              <a:rPr lang="pl-PL" sz="2600" dirty="0" smtClean="0">
                <a:solidFill>
                  <a:srgbClr val="002060"/>
                </a:solidFill>
              </a:rPr>
              <a:t>łodzi </a:t>
            </a:r>
            <a:r>
              <a:rPr lang="pl-PL" sz="2600" dirty="0">
                <a:solidFill>
                  <a:srgbClr val="002060"/>
                </a:solidFill>
              </a:rPr>
              <a:t>malarze studiujący w </a:t>
            </a:r>
            <a:r>
              <a:rPr lang="pl-PL" sz="2600" dirty="0" smtClean="0">
                <a:solidFill>
                  <a:srgbClr val="002060"/>
                </a:solidFill>
              </a:rPr>
              <a:t>Mo-</a:t>
            </a:r>
            <a:r>
              <a:rPr lang="pl-PL" sz="2600" dirty="0" err="1" smtClean="0">
                <a:solidFill>
                  <a:srgbClr val="002060"/>
                </a:solidFill>
              </a:rPr>
              <a:t>nachium</a:t>
            </a:r>
            <a:r>
              <a:rPr lang="pl-PL" sz="2600" dirty="0">
                <a:solidFill>
                  <a:srgbClr val="002060"/>
                </a:solidFill>
              </a:rPr>
              <a:t>, bywali często w trudnej sytuacji materialnej. Nie zawsze mogli zjeść porządny posiłek. Pewnego razu. Gdy wszyscy byli głodni, bez grosza w kieszeni „Platon” oznajmił: </a:t>
            </a:r>
            <a:endParaRPr lang="pl-PL" sz="2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pl-PL" sz="2600" i="1" dirty="0" smtClean="0">
                <a:solidFill>
                  <a:srgbClr val="002060"/>
                </a:solidFill>
              </a:rPr>
              <a:t>- </a:t>
            </a:r>
            <a:r>
              <a:rPr lang="pl-PL" sz="2600" i="1" dirty="0">
                <a:solidFill>
                  <a:srgbClr val="002060"/>
                </a:solidFill>
              </a:rPr>
              <a:t>Ja wam dziś zafunduję wystawny obiad.</a:t>
            </a:r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3799332" cy="2832354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395536" y="4221088"/>
            <a:ext cx="8208912" cy="263691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18" charset="0"/>
              <a:buNone/>
            </a:pPr>
            <a:r>
              <a:rPr lang="pl-PL" sz="5900" dirty="0" smtClean="0">
                <a:solidFill>
                  <a:srgbClr val="C00000"/>
                </a:solidFill>
              </a:rPr>
              <a:t>S</a:t>
            </a:r>
            <a:r>
              <a:rPr lang="pl-PL" sz="3800" dirty="0" smtClean="0"/>
              <a:t>zli właśnie ruchliwą ulicą, gdy nadjechał elegancki powóz z woźnicą na koźle. </a:t>
            </a:r>
          </a:p>
          <a:p>
            <a:pPr marL="0" indent="0">
              <a:buFont typeface="Arial" pitchFamily="18" charset="0"/>
              <a:buNone/>
            </a:pPr>
            <a:r>
              <a:rPr lang="pl-PL" sz="3800" dirty="0" smtClean="0"/>
              <a:t>Kiedy ich mijał, Adam błyskawicznie skręcił w bok i podstawił sztuczną nogę pod koło pojazdu. Następnie upadł na ziemię głośno krzycząc. Przestraszony stangret zatrzymał powóz, zeskoczył na ziemię i pochylił się z troską nad leżącym. Przyjaciele zaczęli głośno komentować wypadek  wołali policjanta oskarżając stangreta o nieostrożną jazdę. Właściciel pojazdu, chcąc uniknąć interwencji policji zaproponował polubowne załatwienie sprawy wręczając znaczną sumę pieniędzy poszkodowanemu. Koledzy podnieśli Adama z ziemi, pieniądze przyjęli i udali się do restauracji na wspaniały obiad wznosząc okrzyki na cześć „złamanej” nogi.</a:t>
            </a:r>
          </a:p>
          <a:p>
            <a:pPr marL="0" indent="0">
              <a:buFont typeface="Arial" pitchFamily="18" charset="0"/>
              <a:buNone/>
            </a:pPr>
            <a:endParaRPr lang="pl-PL" sz="4200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384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rgbClr val="C00000"/>
                </a:solidFill>
              </a:rPr>
              <a:t>W Warszawie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95936" y="1628800"/>
            <a:ext cx="4690864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 smtClean="0">
                <a:solidFill>
                  <a:srgbClr val="C00000"/>
                </a:solidFill>
              </a:rPr>
              <a:t>W</a:t>
            </a:r>
            <a:r>
              <a:rPr lang="pl-PL" sz="2200" dirty="0" smtClean="0">
                <a:solidFill>
                  <a:srgbClr val="002060"/>
                </a:solidFill>
              </a:rPr>
              <a:t> Warszawie, </a:t>
            </a:r>
            <a:r>
              <a:rPr lang="pl-PL" sz="2200" dirty="0">
                <a:solidFill>
                  <a:srgbClr val="002060"/>
                </a:solidFill>
              </a:rPr>
              <a:t>po studiach </a:t>
            </a:r>
            <a:r>
              <a:rPr lang="pl-PL" sz="2200" dirty="0" err="1" smtClean="0">
                <a:solidFill>
                  <a:srgbClr val="002060"/>
                </a:solidFill>
              </a:rPr>
              <a:t>monachij-skich</a:t>
            </a:r>
            <a:r>
              <a:rPr lang="pl-PL" sz="2200" dirty="0" smtClean="0">
                <a:solidFill>
                  <a:srgbClr val="002060"/>
                </a:solidFill>
              </a:rPr>
              <a:t>, </a:t>
            </a:r>
            <a:r>
              <a:rPr lang="pl-PL" sz="2200" dirty="0">
                <a:solidFill>
                  <a:srgbClr val="002060"/>
                </a:solidFill>
              </a:rPr>
              <a:t>czterech przyjaciół wynajęło pracownię na poddaszu przy </a:t>
            </a:r>
            <a:r>
              <a:rPr lang="pl-PL" sz="2200" dirty="0" err="1" smtClean="0">
                <a:solidFill>
                  <a:srgbClr val="002060"/>
                </a:solidFill>
              </a:rPr>
              <a:t>Krakow-skim</a:t>
            </a:r>
            <a:r>
              <a:rPr lang="pl-PL" sz="2200" dirty="0" smtClean="0">
                <a:solidFill>
                  <a:srgbClr val="002060"/>
                </a:solidFill>
              </a:rPr>
              <a:t> </a:t>
            </a:r>
            <a:r>
              <a:rPr lang="pl-PL" sz="2200" dirty="0">
                <a:solidFill>
                  <a:srgbClr val="002060"/>
                </a:solidFill>
              </a:rPr>
              <a:t>Przedmieściu. </a:t>
            </a:r>
            <a:endParaRPr lang="pl-PL" sz="22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pl-PL" sz="2800" dirty="0" smtClean="0">
                <a:solidFill>
                  <a:srgbClr val="C00000"/>
                </a:solidFill>
              </a:rPr>
              <a:t>W</a:t>
            </a:r>
            <a:r>
              <a:rPr lang="pl-PL" sz="2200" dirty="0" smtClean="0">
                <a:solidFill>
                  <a:srgbClr val="002060"/>
                </a:solidFill>
              </a:rPr>
              <a:t> </a:t>
            </a:r>
            <a:r>
              <a:rPr lang="pl-PL" sz="2200" dirty="0">
                <a:solidFill>
                  <a:srgbClr val="002060"/>
                </a:solidFill>
              </a:rPr>
              <a:t>tym czasie Helena Modrzejewska, wybitna aktorka urządzała </a:t>
            </a:r>
            <a:r>
              <a:rPr lang="pl-PL" sz="2200" dirty="0" smtClean="0">
                <a:solidFill>
                  <a:srgbClr val="002060"/>
                </a:solidFill>
              </a:rPr>
              <a:t> u </a:t>
            </a:r>
            <a:r>
              <a:rPr lang="pl-PL" sz="2200" dirty="0">
                <a:solidFill>
                  <a:srgbClr val="002060"/>
                </a:solidFill>
              </a:rPr>
              <a:t>siebie tzw. „przyjęcia wtorkowe”, na które byli zapraszani także „monachijscy” malarze. Adam Chmielowski był tam mile </a:t>
            </a:r>
            <a:r>
              <a:rPr lang="pl-PL" sz="2200" dirty="0" smtClean="0">
                <a:solidFill>
                  <a:srgbClr val="002060"/>
                </a:solidFill>
              </a:rPr>
              <a:t>widziany  i </a:t>
            </a:r>
            <a:r>
              <a:rPr lang="pl-PL" sz="2200" dirty="0">
                <a:solidFill>
                  <a:srgbClr val="002060"/>
                </a:solidFill>
              </a:rPr>
              <a:t>z </a:t>
            </a:r>
            <a:r>
              <a:rPr lang="pl-PL" sz="2200" dirty="0" smtClean="0">
                <a:solidFill>
                  <a:srgbClr val="002060"/>
                </a:solidFill>
              </a:rPr>
              <a:t>zainteresowaniem </a:t>
            </a:r>
            <a:r>
              <a:rPr lang="pl-PL" sz="2200" dirty="0">
                <a:solidFill>
                  <a:srgbClr val="002060"/>
                </a:solidFill>
              </a:rPr>
              <a:t>słuchano jego wypowiedzi  </a:t>
            </a:r>
            <a:r>
              <a:rPr lang="pl-PL" sz="2200" dirty="0" smtClean="0">
                <a:solidFill>
                  <a:srgbClr val="002060"/>
                </a:solidFill>
              </a:rPr>
              <a:t>dotyczących </a:t>
            </a:r>
            <a:r>
              <a:rPr lang="pl-PL" sz="2200" dirty="0">
                <a:solidFill>
                  <a:srgbClr val="002060"/>
                </a:solidFill>
              </a:rPr>
              <a:t>sztuki.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3096344" cy="4660399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5668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C00000"/>
                </a:solidFill>
              </a:rPr>
              <a:t>Poszukiwanie własnej </a:t>
            </a:r>
            <a:r>
              <a:rPr lang="pl-PL" sz="3600" b="1" dirty="0">
                <a:solidFill>
                  <a:srgbClr val="C00000"/>
                </a:solidFill>
              </a:rPr>
              <a:t>drogi</a:t>
            </a:r>
            <a:r>
              <a:rPr lang="pl-PL" b="1" dirty="0">
                <a:solidFill>
                  <a:srgbClr val="C00000"/>
                </a:solidFill>
              </a:rPr>
              <a:t/>
            </a:r>
            <a:br>
              <a:rPr lang="pl-PL" b="1" dirty="0">
                <a:solidFill>
                  <a:srgbClr val="C00000"/>
                </a:solidFill>
              </a:rPr>
            </a:br>
            <a:r>
              <a:rPr lang="pl-PL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Warszawa – Lwów – </a:t>
            </a:r>
            <a:r>
              <a:rPr lang="pl-PL" sz="27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Kudryńce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sz="4400" dirty="0" smtClean="0">
                <a:solidFill>
                  <a:srgbClr val="C00000"/>
                </a:solidFill>
              </a:rPr>
              <a:t>A</a:t>
            </a:r>
            <a:r>
              <a:rPr lang="pl-PL" dirty="0" smtClean="0"/>
              <a:t>dam </a:t>
            </a:r>
            <a:r>
              <a:rPr lang="pl-PL" dirty="0"/>
              <a:t>był człowiekiem nie umiejącym zadowolić się przeciętnością. Uznawano jego talent, podziwiano jego szlachetność, kochano za złote serce – ale on sam był ciągle </a:t>
            </a:r>
            <a:r>
              <a:rPr lang="pl-PL" dirty="0" smtClean="0"/>
              <a:t>    z </a:t>
            </a:r>
            <a:r>
              <a:rPr lang="pl-PL" dirty="0"/>
              <a:t>siebie niezadowolony. Uporczywie szukał w życiu własnej drogi. </a:t>
            </a:r>
            <a:endParaRPr lang="pl-PL" dirty="0" smtClean="0"/>
          </a:p>
          <a:p>
            <a:pPr marL="0" indent="0">
              <a:buNone/>
            </a:pPr>
            <a:r>
              <a:rPr lang="pl-PL" sz="4400" dirty="0" smtClean="0">
                <a:solidFill>
                  <a:srgbClr val="C00000"/>
                </a:solidFill>
              </a:rPr>
              <a:t>W</a:t>
            </a:r>
            <a:r>
              <a:rPr lang="pl-PL" dirty="0" smtClean="0"/>
              <a:t> </a:t>
            </a:r>
            <a:r>
              <a:rPr lang="pl-PL" dirty="0"/>
              <a:t>tym czasie malował święte obrazy. Zawsze był człowiekiem głęboko wierzącym, </a:t>
            </a:r>
            <a:r>
              <a:rPr lang="pl-PL" dirty="0" smtClean="0"/>
              <a:t>     a </a:t>
            </a:r>
            <a:r>
              <a:rPr lang="pl-PL" dirty="0"/>
              <a:t>z czasem jego więź z Bogiem stała się jeszcze bardziej żywa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sz="4400" dirty="0" smtClean="0">
                <a:solidFill>
                  <a:srgbClr val="C00000"/>
                </a:solidFill>
              </a:rPr>
              <a:t>W</a:t>
            </a:r>
            <a:r>
              <a:rPr lang="pl-PL" dirty="0" smtClean="0"/>
              <a:t> </a:t>
            </a:r>
            <a:r>
              <a:rPr lang="pl-PL" dirty="0"/>
              <a:t>Warszawie Chmielowski mieszkał do 1877 roku. Później przeniósł się do Krakowa, podróżował do Włoch w końcu pojechał do Leona Wyczółkowskiego do Lwowa. Właśnie tam namalował dwa piękne obrazy o tematyce religijnej: Wizja św. Małgorzaty i Ecce Homo. Ten ostatni wzbudzał powszechny zachwyt. Namalowanie tego obrazu było momentem zwrotnym w życiu Chmielowskiego. Postanowił oddać się na </a:t>
            </a:r>
            <a:r>
              <a:rPr lang="pl-PL" dirty="0" smtClean="0"/>
              <a:t>wyłącz-</a:t>
            </a:r>
            <a:r>
              <a:rPr lang="pl-PL" dirty="0" err="1" smtClean="0"/>
              <a:t>ną</a:t>
            </a:r>
            <a:r>
              <a:rPr lang="pl-PL" dirty="0" smtClean="0"/>
              <a:t> </a:t>
            </a:r>
            <a:r>
              <a:rPr lang="pl-PL" dirty="0"/>
              <a:t>służbę Bogu. </a:t>
            </a:r>
            <a:endParaRPr lang="pl-PL" dirty="0" smtClean="0"/>
          </a:p>
          <a:p>
            <a:pPr marL="0" indent="0">
              <a:buNone/>
            </a:pPr>
            <a:r>
              <a:rPr lang="pl-PL" sz="4400" dirty="0" smtClean="0">
                <a:solidFill>
                  <a:srgbClr val="C00000"/>
                </a:solidFill>
              </a:rPr>
              <a:t>W</a:t>
            </a:r>
            <a:r>
              <a:rPr lang="pl-PL" dirty="0" smtClean="0"/>
              <a:t>stąpił </a:t>
            </a:r>
            <a:r>
              <a:rPr lang="pl-PL" dirty="0"/>
              <a:t>do zakonu jezuitów. </a:t>
            </a:r>
            <a:r>
              <a:rPr lang="pl-PL" dirty="0" smtClean="0"/>
              <a:t> Miał </a:t>
            </a:r>
            <a:r>
              <a:rPr lang="pl-PL" dirty="0"/>
              <a:t>wówczas 35 lat.</a:t>
            </a:r>
          </a:p>
          <a:p>
            <a:pPr marL="0" indent="0">
              <a:buNone/>
            </a:pPr>
            <a:r>
              <a:rPr lang="pl-PL" sz="4400" dirty="0">
                <a:solidFill>
                  <a:srgbClr val="C00000"/>
                </a:solidFill>
              </a:rPr>
              <a:t>B</a:t>
            </a:r>
            <a:r>
              <a:rPr lang="pl-PL" dirty="0"/>
              <a:t>óg jednak przeznaczył mu inne zadanie. Będąc w nowicjacie, bardzo poważnie zachorował i po kilku miesiącach zmuszony był opuścić zakon. Chorego zabrał do siebie jego młodszy brat do </a:t>
            </a:r>
            <a:r>
              <a:rPr lang="pl-PL" dirty="0" err="1"/>
              <a:t>Kudryniec</a:t>
            </a:r>
            <a:r>
              <a:rPr lang="pl-PL" dirty="0"/>
              <a:t>, by mógł odzyskać zdrowie. Adam dużo jeździł konno po okolicy, odnawiał zniszczone obrazy i kapliczki przydrożne. </a:t>
            </a:r>
            <a:endParaRPr lang="pl-PL" dirty="0" smtClean="0"/>
          </a:p>
          <a:p>
            <a:pPr marL="0" indent="0">
              <a:buNone/>
            </a:pPr>
            <a:r>
              <a:rPr lang="pl-PL" sz="5100" dirty="0" smtClean="0">
                <a:solidFill>
                  <a:srgbClr val="C00000"/>
                </a:solidFill>
              </a:rPr>
              <a:t>Z</a:t>
            </a:r>
            <a:r>
              <a:rPr lang="pl-PL" dirty="0" smtClean="0"/>
              <a:t>aczął </a:t>
            </a:r>
            <a:r>
              <a:rPr lang="pl-PL" dirty="0"/>
              <a:t>się interesować Trzecim Zakonem św. Franciszka, który był przeznaczony dla ludzi żyjących w rodzinach.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824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Pożegnanie Podola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201622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sz="3300" dirty="0">
                <a:solidFill>
                  <a:srgbClr val="C00000"/>
                </a:solidFill>
              </a:rPr>
              <a:t>C</a:t>
            </a:r>
            <a:r>
              <a:rPr lang="pl-PL" sz="2400" dirty="0" smtClean="0"/>
              <a:t>hociaż </a:t>
            </a:r>
            <a:r>
              <a:rPr lang="pl-PL" sz="2400" dirty="0"/>
              <a:t>Chmielowski nie zajmował się na Podolu działalnością polityczną, jednak władzom wydał się podejrzanym i niebezpiecznym. Pewnego dnia posłaniec </a:t>
            </a:r>
            <a:r>
              <a:rPr lang="pl-PL" sz="2400" dirty="0" smtClean="0"/>
              <a:t>przy-niósł </a:t>
            </a:r>
            <a:r>
              <a:rPr lang="pl-PL" sz="2400" dirty="0"/>
              <a:t>mu pismo urzędowe, ukaz carski, że ma w ciągu 24 godzin opuścić Podole. Cóż było robić. Chociaż niechętnie musiał opuścić kochającą rodzinę i piękną okolicę. </a:t>
            </a:r>
            <a:endParaRPr lang="pl-PL" sz="2400" dirty="0" smtClean="0"/>
          </a:p>
          <a:p>
            <a:pPr marL="0" indent="0">
              <a:buNone/>
            </a:pPr>
            <a:r>
              <a:rPr lang="pl-PL" sz="3300" dirty="0" smtClean="0">
                <a:solidFill>
                  <a:srgbClr val="C00000"/>
                </a:solidFill>
              </a:rPr>
              <a:t>T</a:t>
            </a:r>
            <a:r>
              <a:rPr lang="pl-PL" sz="2400" dirty="0" smtClean="0"/>
              <a:t>ak </a:t>
            </a:r>
            <a:r>
              <a:rPr lang="pl-PL" sz="2400" dirty="0"/>
              <a:t>Adam znalazł się w Krakowie, gdzie Bóg wyznaczył dla niego specjalne </a:t>
            </a:r>
            <a:r>
              <a:rPr lang="pl-PL" sz="2400" dirty="0" smtClean="0"/>
              <a:t>zada-nie </a:t>
            </a:r>
            <a:r>
              <a:rPr lang="pl-PL" sz="2400" dirty="0"/>
              <a:t>do spełnienia.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486" y="3501008"/>
            <a:ext cx="4320540" cy="3003804"/>
          </a:xfrm>
          <a:prstGeom prst="rect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8356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C00000"/>
                </a:solidFill>
              </a:rPr>
              <a:t>W Krakowie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3610744" cy="525658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</a:t>
            </a:r>
            <a:r>
              <a:rPr lang="pl-PL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początku nowej </a:t>
            </a:r>
            <a:r>
              <a:rPr lang="pl-PL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drogi</a:t>
            </a:r>
          </a:p>
          <a:p>
            <a:pPr marL="0" indent="0">
              <a:buNone/>
            </a:pP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pl-PL" sz="5100" dirty="0">
                <a:solidFill>
                  <a:srgbClr val="C00000"/>
                </a:solidFill>
              </a:rPr>
              <a:t>P</a:t>
            </a:r>
            <a:r>
              <a:rPr lang="pl-PL" sz="3600" dirty="0">
                <a:solidFill>
                  <a:srgbClr val="002060"/>
                </a:solidFill>
              </a:rPr>
              <a:t>o przyjeździe do Krakowa </a:t>
            </a:r>
            <a:r>
              <a:rPr lang="pl-PL" sz="3600" dirty="0" smtClean="0">
                <a:solidFill>
                  <a:srgbClr val="002060"/>
                </a:solidFill>
              </a:rPr>
              <a:t>zamieszkał </a:t>
            </a:r>
            <a:r>
              <a:rPr lang="pl-PL" sz="3600" dirty="0">
                <a:solidFill>
                  <a:srgbClr val="002060"/>
                </a:solidFill>
              </a:rPr>
              <a:t>w domu przy ul. Basztowej. Urządził tu sobie pracownię </a:t>
            </a:r>
            <a:r>
              <a:rPr lang="pl-PL" sz="3600" dirty="0" smtClean="0">
                <a:solidFill>
                  <a:srgbClr val="002060"/>
                </a:solidFill>
              </a:rPr>
              <a:t>malarską </a:t>
            </a:r>
            <a:r>
              <a:rPr lang="pl-PL" sz="3600" dirty="0">
                <a:solidFill>
                  <a:srgbClr val="002060"/>
                </a:solidFill>
              </a:rPr>
              <a:t>i z zapałem zabrał się za </a:t>
            </a:r>
            <a:r>
              <a:rPr lang="pl-PL" sz="3600" dirty="0" smtClean="0">
                <a:solidFill>
                  <a:srgbClr val="002060"/>
                </a:solidFill>
              </a:rPr>
              <a:t>malowanie. </a:t>
            </a:r>
          </a:p>
          <a:p>
            <a:pPr marL="0" indent="0">
              <a:buNone/>
            </a:pPr>
            <a:r>
              <a:rPr lang="pl-PL" sz="5100" dirty="0" smtClean="0">
                <a:solidFill>
                  <a:srgbClr val="C00000"/>
                </a:solidFill>
              </a:rPr>
              <a:t>M</a:t>
            </a:r>
            <a:r>
              <a:rPr lang="pl-PL" sz="3600" dirty="0" smtClean="0">
                <a:solidFill>
                  <a:srgbClr val="002060"/>
                </a:solidFill>
              </a:rPr>
              <a:t>iał </a:t>
            </a:r>
            <a:r>
              <a:rPr lang="pl-PL" sz="3600" dirty="0">
                <a:solidFill>
                  <a:srgbClr val="002060"/>
                </a:solidFill>
              </a:rPr>
              <a:t>tu grono </a:t>
            </a:r>
            <a:r>
              <a:rPr lang="pl-PL" sz="3600" dirty="0" smtClean="0">
                <a:solidFill>
                  <a:srgbClr val="002060"/>
                </a:solidFill>
              </a:rPr>
              <a:t>przyjaciół,             z którymi </a:t>
            </a:r>
            <a:r>
              <a:rPr lang="pl-PL" sz="3600" dirty="0">
                <a:solidFill>
                  <a:srgbClr val="002060"/>
                </a:solidFill>
              </a:rPr>
              <a:t>dyskutował o </a:t>
            </a:r>
            <a:r>
              <a:rPr lang="pl-PL" sz="3600" dirty="0" smtClean="0">
                <a:solidFill>
                  <a:srgbClr val="002060"/>
                </a:solidFill>
              </a:rPr>
              <a:t>sztuce      </a:t>
            </a:r>
            <a:r>
              <a:rPr lang="pl-PL" sz="3600" dirty="0">
                <a:solidFill>
                  <a:srgbClr val="002060"/>
                </a:solidFill>
              </a:rPr>
              <a:t>i o </a:t>
            </a:r>
            <a:r>
              <a:rPr lang="pl-PL" sz="3600" dirty="0" smtClean="0">
                <a:solidFill>
                  <a:srgbClr val="002060"/>
                </a:solidFill>
              </a:rPr>
              <a:t>sprawach </a:t>
            </a:r>
            <a:r>
              <a:rPr lang="pl-PL" sz="3600" dirty="0">
                <a:solidFill>
                  <a:srgbClr val="002060"/>
                </a:solidFill>
              </a:rPr>
              <a:t>społecznych. Dużo było bogaczy ale i bardzo wielu nędzarzy, </a:t>
            </a:r>
            <a:r>
              <a:rPr lang="pl-PL" sz="3600" dirty="0" smtClean="0">
                <a:solidFill>
                  <a:srgbClr val="002060"/>
                </a:solidFill>
              </a:rPr>
              <a:t>pozbawionych </a:t>
            </a:r>
            <a:r>
              <a:rPr lang="pl-PL" sz="3600" dirty="0">
                <a:solidFill>
                  <a:srgbClr val="002060"/>
                </a:solidFill>
              </a:rPr>
              <a:t>dachu nad głową i środków do życia. Chmielowski czuły na ludzką biedę starał się ulżyć ich niedoli. Malował </a:t>
            </a:r>
            <a:r>
              <a:rPr lang="pl-PL" sz="3600" dirty="0" smtClean="0">
                <a:solidFill>
                  <a:srgbClr val="002060"/>
                </a:solidFill>
              </a:rPr>
              <a:t>obrazy, </a:t>
            </a:r>
            <a:r>
              <a:rPr lang="pl-PL" sz="3600" dirty="0">
                <a:solidFill>
                  <a:srgbClr val="002060"/>
                </a:solidFill>
              </a:rPr>
              <a:t>aby mieć pieniądze na wspieranie </a:t>
            </a:r>
            <a:r>
              <a:rPr lang="pl-PL" sz="3600" dirty="0" smtClean="0">
                <a:solidFill>
                  <a:srgbClr val="002060"/>
                </a:solidFill>
              </a:rPr>
              <a:t>potrzebujących</a:t>
            </a:r>
            <a:r>
              <a:rPr lang="pl-PL" sz="3600" dirty="0">
                <a:solidFill>
                  <a:srgbClr val="002060"/>
                </a:solidFill>
              </a:rPr>
              <a:t>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219" y="2276872"/>
            <a:ext cx="4786172" cy="3384376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849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1581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Wigilia żebraków</a:t>
            </a:r>
            <a:r>
              <a:rPr lang="pl-PL" dirty="0" smtClean="0">
                <a:solidFill>
                  <a:srgbClr val="002060"/>
                </a:solidFill>
              </a:rPr>
              <a:t/>
            </a:r>
            <a:br>
              <a:rPr lang="pl-PL" dirty="0" smtClean="0">
                <a:solidFill>
                  <a:srgbClr val="002060"/>
                </a:solidFill>
              </a:rPr>
            </a:b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932040" y="1046220"/>
            <a:ext cx="3960440" cy="3246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800" dirty="0" smtClean="0">
                <a:solidFill>
                  <a:srgbClr val="C00000"/>
                </a:solidFill>
              </a:rPr>
              <a:t>P</a:t>
            </a:r>
            <a:r>
              <a:rPr lang="pl-PL" sz="1600" dirty="0" smtClean="0">
                <a:solidFill>
                  <a:srgbClr val="002060"/>
                </a:solidFill>
              </a:rPr>
              <a:t>ierwszą </a:t>
            </a:r>
            <a:r>
              <a:rPr lang="pl-PL" sz="1600" dirty="0">
                <a:solidFill>
                  <a:srgbClr val="002060"/>
                </a:solidFill>
              </a:rPr>
              <a:t>wigilię Bożego Narodzenia w </a:t>
            </a:r>
            <a:r>
              <a:rPr lang="pl-PL" sz="1600" dirty="0" err="1" smtClean="0">
                <a:solidFill>
                  <a:srgbClr val="002060"/>
                </a:solidFill>
              </a:rPr>
              <a:t>Krako</a:t>
            </a:r>
            <a:r>
              <a:rPr lang="pl-PL" sz="1600" dirty="0" smtClean="0">
                <a:solidFill>
                  <a:srgbClr val="002060"/>
                </a:solidFill>
              </a:rPr>
              <a:t>-wie </a:t>
            </a:r>
            <a:r>
              <a:rPr lang="pl-PL" sz="1600" dirty="0">
                <a:solidFill>
                  <a:srgbClr val="002060"/>
                </a:solidFill>
              </a:rPr>
              <a:t>spędził z żebrakami. </a:t>
            </a:r>
            <a:r>
              <a:rPr lang="pl-PL" sz="1600" dirty="0" smtClean="0">
                <a:solidFill>
                  <a:srgbClr val="002060"/>
                </a:solidFill>
              </a:rPr>
              <a:t> W pobliżu </a:t>
            </a:r>
            <a:r>
              <a:rPr lang="pl-PL" sz="1600" dirty="0">
                <a:solidFill>
                  <a:srgbClr val="002060"/>
                </a:solidFill>
              </a:rPr>
              <a:t>kościoła św. Floriana stała </a:t>
            </a:r>
            <a:r>
              <a:rPr lang="pl-PL" sz="1600" dirty="0" smtClean="0">
                <a:solidFill>
                  <a:srgbClr val="002060"/>
                </a:solidFill>
              </a:rPr>
              <a:t>opuszczona </a:t>
            </a:r>
            <a:r>
              <a:rPr lang="pl-PL" sz="1600" dirty="0">
                <a:solidFill>
                  <a:srgbClr val="002060"/>
                </a:solidFill>
              </a:rPr>
              <a:t>rudera bez okien i drzwi.  </a:t>
            </a:r>
            <a:r>
              <a:rPr lang="pl-PL" sz="1600" dirty="0" smtClean="0">
                <a:solidFill>
                  <a:srgbClr val="002060"/>
                </a:solidFill>
              </a:rPr>
              <a:t>W </a:t>
            </a:r>
            <a:r>
              <a:rPr lang="pl-PL" sz="1600" dirty="0">
                <a:solidFill>
                  <a:srgbClr val="002060"/>
                </a:solidFill>
              </a:rPr>
              <a:t>budynku przeznaczonym  do rozbiórki na gołej ziemi, zaścielonej jedynie gazetami, siedziało kręgiem kilku żebraków. Pośrodku paliła się świeczka i leżał opłatek </a:t>
            </a:r>
            <a:r>
              <a:rPr lang="pl-PL" sz="1600" dirty="0" smtClean="0">
                <a:solidFill>
                  <a:srgbClr val="002060"/>
                </a:solidFill>
              </a:rPr>
              <a:t>    a  obok </a:t>
            </a:r>
            <a:r>
              <a:rPr lang="pl-PL" sz="1600" dirty="0">
                <a:solidFill>
                  <a:srgbClr val="002060"/>
                </a:solidFill>
              </a:rPr>
              <a:t>niego skromne pożywienie wieczerzy wigilijnej. Wśród zgromadzonych nędzarzy siedział pan w pelerynie, łamiąc się z każdym opłatkiem. Potem zaczęli śpiewać kolędy</a:t>
            </a:r>
            <a:r>
              <a:rPr lang="pl-PL" sz="1800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4437112"/>
            <a:ext cx="8352928" cy="2304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P</a:t>
            </a:r>
            <a:r>
              <a:rPr lang="pl-PL" sz="2900" dirty="0" smtClean="0"/>
              <a:t>an w pelerynie to znany malarz Adam Chmielowski, który często przechodził tędy udając się do Akademii Sztuk Pięknych. </a:t>
            </a:r>
          </a:p>
          <a:p>
            <a:pPr marL="0" indent="0">
              <a:buNone/>
            </a:pPr>
            <a:r>
              <a:rPr lang="pl-PL" sz="2900" dirty="0" smtClean="0"/>
              <a:t>Zastanawiał się co mógłby zrobić, aby ulży niedoli. Słowa Chrystusa:</a:t>
            </a:r>
          </a:p>
          <a:p>
            <a:pPr marL="0" indent="0">
              <a:buNone/>
            </a:pPr>
            <a:r>
              <a:rPr lang="pl-PL" sz="2900" i="1" dirty="0" smtClean="0">
                <a:solidFill>
                  <a:srgbClr val="C00000"/>
                </a:solidFill>
              </a:rPr>
              <a:t> „Cokolwiek uczyniliście jednemu z tych braci Moich najmniejszych, </a:t>
            </a:r>
            <a:r>
              <a:rPr lang="pl-PL" sz="2900" i="1" dirty="0" err="1" smtClean="0">
                <a:solidFill>
                  <a:srgbClr val="C00000"/>
                </a:solidFill>
              </a:rPr>
              <a:t>Mnieście</a:t>
            </a:r>
            <a:r>
              <a:rPr lang="pl-PL" sz="2900" i="1" dirty="0" smtClean="0">
                <a:solidFill>
                  <a:srgbClr val="C00000"/>
                </a:solidFill>
              </a:rPr>
              <a:t> uczynili” </a:t>
            </a:r>
          </a:p>
          <a:p>
            <a:pPr marL="0" indent="0">
              <a:buNone/>
            </a:pPr>
            <a:r>
              <a:rPr lang="pl-PL" sz="2900" dirty="0" smtClean="0"/>
              <a:t>– nie dawały mu spokoju. </a:t>
            </a:r>
          </a:p>
          <a:p>
            <a:pPr marL="0" indent="0">
              <a:buNone/>
            </a:pPr>
            <a:r>
              <a:rPr lang="pl-PL" sz="4500" dirty="0" smtClean="0">
                <a:solidFill>
                  <a:srgbClr val="C00000"/>
                </a:solidFill>
              </a:rPr>
              <a:t>S</a:t>
            </a:r>
            <a:r>
              <a:rPr lang="pl-PL" sz="2900" dirty="0" smtClean="0"/>
              <a:t>potykając na ulicy ludzi drżących z zimna, głodnych w łachmanach, rozpoznawał          w ich twarzach znieważone Oblicze Chrystusa. Jakże mógł ich mijać obojętnie?</a:t>
            </a: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83" y="1124744"/>
            <a:ext cx="4148721" cy="3033473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9658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Pierwszy lokator</a:t>
            </a:r>
            <a:r>
              <a:rPr lang="pl-PL" dirty="0" smtClean="0">
                <a:solidFill>
                  <a:srgbClr val="002060"/>
                </a:solidFill>
              </a:rPr>
              <a:t/>
            </a:r>
            <a:br>
              <a:rPr lang="pl-PL" dirty="0" smtClean="0">
                <a:solidFill>
                  <a:srgbClr val="002060"/>
                </a:solidFill>
              </a:rPr>
            </a:b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0" y="1124744"/>
            <a:ext cx="4114800" cy="5400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4500" dirty="0" smtClean="0">
                <a:solidFill>
                  <a:srgbClr val="C00000"/>
                </a:solidFill>
              </a:rPr>
              <a:t>P</a:t>
            </a:r>
            <a:r>
              <a:rPr lang="pl-PL" dirty="0" smtClean="0">
                <a:solidFill>
                  <a:srgbClr val="002060"/>
                </a:solidFill>
              </a:rPr>
              <a:t>ewnego </a:t>
            </a:r>
            <a:r>
              <a:rPr lang="pl-PL" dirty="0">
                <a:solidFill>
                  <a:srgbClr val="002060"/>
                </a:solidFill>
              </a:rPr>
              <a:t>zimowego wieczoru wracał Plantami do domu zobaczył w świetle ulicznej latarni obdartego, skostniałego z zimna chłopca, który wyciągał rękę prosząc o wsparcie. Na jego widok serce ścisnęło się boleśnie i podjął decyzję. </a:t>
            </a:r>
            <a:endParaRPr lang="pl-PL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pl-PL" i="1" dirty="0" smtClean="0">
                <a:solidFill>
                  <a:srgbClr val="C00000"/>
                </a:solidFill>
              </a:rPr>
              <a:t>– </a:t>
            </a:r>
            <a:r>
              <a:rPr lang="pl-PL" i="1" dirty="0">
                <a:solidFill>
                  <a:srgbClr val="C00000"/>
                </a:solidFill>
              </a:rPr>
              <a:t>Chodź ze mną mój mały – </a:t>
            </a:r>
            <a:r>
              <a:rPr lang="pl-PL" dirty="0">
                <a:solidFill>
                  <a:srgbClr val="C00000"/>
                </a:solidFill>
              </a:rPr>
              <a:t>powiedział serdecznie. </a:t>
            </a:r>
            <a:endParaRPr lang="pl-PL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pl-PL" sz="4500" dirty="0" smtClean="0">
                <a:solidFill>
                  <a:srgbClr val="C00000"/>
                </a:solidFill>
              </a:rPr>
              <a:t>W</a:t>
            </a:r>
            <a:r>
              <a:rPr lang="pl-PL" dirty="0" smtClean="0">
                <a:solidFill>
                  <a:srgbClr val="002060"/>
                </a:solidFill>
              </a:rPr>
              <a:t>ziął </a:t>
            </a:r>
            <a:r>
              <a:rPr lang="pl-PL" dirty="0">
                <a:solidFill>
                  <a:srgbClr val="002060"/>
                </a:solidFill>
              </a:rPr>
              <a:t>go do pracowni, nakarmił </a:t>
            </a:r>
            <a:r>
              <a:rPr lang="pl-PL" dirty="0" smtClean="0">
                <a:solidFill>
                  <a:srgbClr val="002060"/>
                </a:solidFill>
              </a:rPr>
              <a:t>     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002060"/>
                </a:solidFill>
              </a:rPr>
              <a:t>i </a:t>
            </a:r>
            <a:r>
              <a:rPr lang="pl-PL" dirty="0">
                <a:solidFill>
                  <a:srgbClr val="002060"/>
                </a:solidFill>
              </a:rPr>
              <a:t>powiedział: </a:t>
            </a:r>
            <a:endParaRPr lang="pl-PL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pl-PL" i="1" dirty="0" smtClean="0">
                <a:solidFill>
                  <a:srgbClr val="C00000"/>
                </a:solidFill>
              </a:rPr>
              <a:t>– </a:t>
            </a:r>
            <a:r>
              <a:rPr lang="pl-PL" i="1" dirty="0">
                <a:solidFill>
                  <a:srgbClr val="C00000"/>
                </a:solidFill>
              </a:rPr>
              <a:t>teraz będziesz spał.  </a:t>
            </a:r>
            <a:endParaRPr lang="pl-PL" i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pl-PL" dirty="0" smtClean="0">
                <a:solidFill>
                  <a:srgbClr val="002060"/>
                </a:solidFill>
              </a:rPr>
              <a:t>Następnego </a:t>
            </a:r>
            <a:r>
              <a:rPr lang="pl-PL" dirty="0">
                <a:solidFill>
                  <a:srgbClr val="002060"/>
                </a:solidFill>
              </a:rPr>
              <a:t>dnia przegrodził </a:t>
            </a:r>
            <a:r>
              <a:rPr lang="pl-PL" dirty="0" err="1" smtClean="0">
                <a:solidFill>
                  <a:srgbClr val="002060"/>
                </a:solidFill>
              </a:rPr>
              <a:t>pracow-nię</a:t>
            </a:r>
            <a:r>
              <a:rPr lang="pl-PL" dirty="0" smtClean="0">
                <a:solidFill>
                  <a:srgbClr val="002060"/>
                </a:solidFill>
              </a:rPr>
              <a:t> </a:t>
            </a:r>
            <a:r>
              <a:rPr lang="pl-PL" dirty="0">
                <a:solidFill>
                  <a:srgbClr val="002060"/>
                </a:solidFill>
              </a:rPr>
              <a:t>na dwie części zasłoną. </a:t>
            </a:r>
            <a:r>
              <a:rPr lang="pl-PL" dirty="0" smtClean="0">
                <a:solidFill>
                  <a:srgbClr val="002060"/>
                </a:solidFill>
              </a:rPr>
              <a:t>W </a:t>
            </a:r>
            <a:r>
              <a:rPr lang="pl-PL" dirty="0">
                <a:solidFill>
                  <a:srgbClr val="002060"/>
                </a:solidFill>
              </a:rPr>
              <a:t>jednej </a:t>
            </a:r>
            <a:r>
              <a:rPr lang="pl-PL" dirty="0" smtClean="0">
                <a:solidFill>
                  <a:srgbClr val="002060"/>
                </a:solidFill>
              </a:rPr>
              <a:t>części ustawił </a:t>
            </a:r>
            <a:r>
              <a:rPr lang="pl-PL" dirty="0">
                <a:solidFill>
                  <a:srgbClr val="002060"/>
                </a:solidFill>
              </a:rPr>
              <a:t>sztalugi, a w </a:t>
            </a:r>
            <a:r>
              <a:rPr lang="pl-PL" dirty="0" smtClean="0">
                <a:solidFill>
                  <a:srgbClr val="002060"/>
                </a:solidFill>
              </a:rPr>
              <a:t>drugiej </a:t>
            </a:r>
            <a:r>
              <a:rPr lang="pl-PL" dirty="0">
                <a:solidFill>
                  <a:srgbClr val="002060"/>
                </a:solidFill>
              </a:rPr>
              <a:t>kilka prycz z siennikami i </a:t>
            </a:r>
            <a:r>
              <a:rPr lang="pl-PL" dirty="0" smtClean="0">
                <a:solidFill>
                  <a:srgbClr val="002060"/>
                </a:solidFill>
              </a:rPr>
              <a:t>kocami</a:t>
            </a:r>
            <a:r>
              <a:rPr lang="pl-PL" dirty="0">
                <a:solidFill>
                  <a:srgbClr val="002060"/>
                </a:solidFill>
              </a:rPr>
              <a:t>. </a:t>
            </a:r>
            <a:r>
              <a:rPr lang="pl-PL" dirty="0" smtClean="0">
                <a:solidFill>
                  <a:srgbClr val="002060"/>
                </a:solidFill>
              </a:rPr>
              <a:t>      W </a:t>
            </a:r>
            <a:r>
              <a:rPr lang="pl-PL" dirty="0">
                <a:solidFill>
                  <a:srgbClr val="002060"/>
                </a:solidFill>
              </a:rPr>
              <a:t>ten sposób urządził </a:t>
            </a:r>
            <a:r>
              <a:rPr lang="pl-PL" dirty="0" smtClean="0">
                <a:solidFill>
                  <a:srgbClr val="002060"/>
                </a:solidFill>
              </a:rPr>
              <a:t>noclegownię </a:t>
            </a:r>
            <a:r>
              <a:rPr lang="pl-PL" dirty="0">
                <a:solidFill>
                  <a:srgbClr val="002060"/>
                </a:solidFill>
              </a:rPr>
              <a:t>dla potrzebujących.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3" y="999623"/>
            <a:ext cx="3552770" cy="531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5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anchor="t">
            <a:normAutofit/>
          </a:bodyPr>
          <a:lstStyle/>
          <a:p>
            <a:r>
              <a:rPr lang="pl-PL" sz="3200" b="1" dirty="0">
                <a:solidFill>
                  <a:srgbClr val="002060"/>
                </a:solidFill>
              </a:rPr>
              <a:t>Wdzięczność </a:t>
            </a:r>
            <a:r>
              <a:rPr lang="pl-PL" sz="3200" b="1" dirty="0" smtClean="0">
                <a:solidFill>
                  <a:srgbClr val="002060"/>
                </a:solidFill>
              </a:rPr>
              <a:t>uliczników</a:t>
            </a:r>
            <a:endParaRPr lang="pl-PL" sz="3200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A</a:t>
            </a:r>
            <a:r>
              <a:rPr lang="pl-PL" dirty="0" smtClean="0"/>
              <a:t>dam </a:t>
            </a:r>
            <a:r>
              <a:rPr lang="pl-PL" dirty="0"/>
              <a:t>darzył swoich lokatorów wielkim zaufaniem. Pewnego dnia przygarnięci przez Chmielowskiego ulicznicy przynieśli znaczną sumę pieniędzy, a kładąc je na stole, oświadczyli </a:t>
            </a:r>
            <a:r>
              <a:rPr lang="pl-PL" dirty="0" smtClean="0"/>
              <a:t> z </a:t>
            </a:r>
            <a:r>
              <a:rPr lang="pl-PL" dirty="0"/>
              <a:t>dumą:</a:t>
            </a:r>
          </a:p>
          <a:p>
            <a:pPr>
              <a:buFontTx/>
              <a:buChar char="-"/>
            </a:pPr>
            <a:r>
              <a:rPr lang="pl-PL" i="1" dirty="0" smtClean="0"/>
              <a:t>Chcemy </a:t>
            </a:r>
            <a:r>
              <a:rPr lang="pl-PL" i="1" dirty="0"/>
              <a:t>się naszemu dobrodziejowi choć raz odwdzięczyć za dobre serce i umyśliliśmy zafundować mu dobry obiad. Kiedy jednak Chmielowski zapytał skąd wzięliście tyle pieniędzy? </a:t>
            </a:r>
            <a:endParaRPr lang="pl-PL" i="1" dirty="0" smtClean="0"/>
          </a:p>
          <a:p>
            <a:pPr>
              <a:buFontTx/>
              <a:buChar char="-"/>
            </a:pPr>
            <a:r>
              <a:rPr lang="pl-PL" i="1" dirty="0" smtClean="0"/>
              <a:t>Odpowiedzieli </a:t>
            </a:r>
            <a:r>
              <a:rPr lang="pl-PL" i="1" dirty="0"/>
              <a:t>gromadnie: „Ukradliśmy</a:t>
            </a:r>
            <a:r>
              <a:rPr lang="pl-PL" i="1" dirty="0" smtClean="0"/>
              <a:t>”.</a:t>
            </a:r>
          </a:p>
          <a:p>
            <a:pPr marL="0" indent="0">
              <a:buNone/>
            </a:pPr>
            <a:endParaRPr lang="pl-PL" i="1" dirty="0"/>
          </a:p>
          <a:p>
            <a:pPr marL="0" indent="0">
              <a:buNone/>
            </a:pPr>
            <a:r>
              <a:rPr lang="pl-PL" sz="4000" dirty="0">
                <a:solidFill>
                  <a:srgbClr val="C00000"/>
                </a:solidFill>
              </a:rPr>
              <a:t>B</a:t>
            </a:r>
            <a:r>
              <a:rPr lang="pl-PL" dirty="0"/>
              <a:t>ardzo się tym zmartwił i powiedział, że zabrane pieniądze trzeba oddać ich właścicielom. Kiedy powiedzieli, że boją się policji. Poszedł z nimi do wszystkich poszkodowanych i , a ci widząc tak niebywałą skruchę młodocianych złodziei, przebaczali im </a:t>
            </a:r>
            <a:r>
              <a:rPr lang="pl-PL" dirty="0" smtClean="0"/>
              <a:t>chętnie    </a:t>
            </a:r>
            <a:r>
              <a:rPr lang="pl-PL" dirty="0"/>
              <a:t>i ze względu na Chmielowskiego kazali im pieniądze zatrzymać.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073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Ogrzewalnia na Kazimierzu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7811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Z</a:t>
            </a:r>
            <a:r>
              <a:rPr lang="pl-PL" sz="2900" dirty="0" smtClean="0"/>
              <a:t>darzył </a:t>
            </a:r>
            <a:r>
              <a:rPr lang="pl-PL" sz="2900" dirty="0"/>
              <a:t>się potem wypadek z kradzieżą pieniędzy z szuflady </a:t>
            </a:r>
            <a:r>
              <a:rPr lang="pl-PL" sz="2900" dirty="0" err="1" smtClean="0"/>
              <a:t>Chmielo-wskiego</a:t>
            </a:r>
            <a:r>
              <a:rPr lang="pl-PL" sz="2900" dirty="0"/>
              <a:t>. Zrobił się wielki szum w całej kamienicy. Właściciel domu zażądał opuszczenia mieszkania. Chmielowski zapytał jednego z chłopców: </a:t>
            </a:r>
            <a:endParaRPr lang="pl-PL" sz="2900" dirty="0" smtClean="0"/>
          </a:p>
          <a:p>
            <a:pPr marL="0" indent="0">
              <a:buNone/>
            </a:pPr>
            <a:r>
              <a:rPr lang="pl-PL" sz="2900" i="1" dirty="0" smtClean="0">
                <a:solidFill>
                  <a:srgbClr val="C00000"/>
                </a:solidFill>
              </a:rPr>
              <a:t>„</a:t>
            </a:r>
            <a:r>
              <a:rPr lang="pl-PL" sz="2900" i="1" dirty="0">
                <a:solidFill>
                  <a:srgbClr val="C00000"/>
                </a:solidFill>
              </a:rPr>
              <a:t>Gdzie nocowałeś, zanim tu trafiłeś?” </a:t>
            </a:r>
            <a:endParaRPr lang="pl-PL" sz="2900" i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pl-PL" sz="2900" dirty="0" smtClean="0"/>
              <a:t>Odpowiedział</a:t>
            </a:r>
            <a:r>
              <a:rPr lang="pl-PL" sz="2900" dirty="0"/>
              <a:t>, że w ogrzewalni na Kazimierzu.</a:t>
            </a:r>
          </a:p>
          <a:p>
            <a:pPr marL="0" indent="0">
              <a:buNone/>
            </a:pPr>
            <a:r>
              <a:rPr lang="pl-PL" sz="4000" dirty="0">
                <a:solidFill>
                  <a:srgbClr val="C00000"/>
                </a:solidFill>
              </a:rPr>
              <a:t>K</a:t>
            </a:r>
            <a:r>
              <a:rPr lang="pl-PL" sz="2900" dirty="0"/>
              <a:t>iedy Chmielowski odwiedził to miejsce w towarzystwie policjanta i kilku znajomych, wszyscy oniemieli z przerażenia</a:t>
            </a:r>
            <a:r>
              <a:rPr lang="pl-PL" sz="2900" dirty="0" smtClean="0"/>
              <a:t>. W </a:t>
            </a:r>
            <a:r>
              <a:rPr lang="pl-PL" sz="2900" dirty="0"/>
              <a:t>brudnej izbie panował półmrok. Na zbitych z desek ławach wylegiwali się  mężczyźni o twarzach kryminalistów. Grali w karty. Palili papierosy i pili wódkę. Pod ławkami leżeli starcy, chorzy </a:t>
            </a:r>
            <a:r>
              <a:rPr lang="pl-PL" sz="2900" dirty="0" smtClean="0"/>
              <a:t>i </a:t>
            </a:r>
            <a:r>
              <a:rPr lang="pl-PL" sz="2900" dirty="0"/>
              <a:t>kaleki, jęcząc i daremnie prosząc o łyk wody. Pod rurą od żelaznego piecyka leżały skulone dzieci. Pod adresem przybyłych posypały się wyzwiska i pogróżki. Niebezpiecznie było dłużej tam pozostać. Chcieli pomóc tym ludziom ale nie wiedzieli jak. </a:t>
            </a:r>
            <a:endParaRPr lang="pl-PL" sz="2900" dirty="0" smtClean="0"/>
          </a:p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A</a:t>
            </a:r>
            <a:r>
              <a:rPr lang="pl-PL" sz="2900" dirty="0" smtClean="0"/>
              <a:t>dam </a:t>
            </a:r>
            <a:r>
              <a:rPr lang="pl-PL" sz="2900" dirty="0"/>
              <a:t>Chmielowski powiedział półgłosem: </a:t>
            </a:r>
            <a:endParaRPr lang="pl-PL" sz="2900" dirty="0" smtClean="0"/>
          </a:p>
          <a:p>
            <a:pPr marL="0" indent="0">
              <a:buNone/>
            </a:pPr>
            <a:r>
              <a:rPr lang="pl-PL" sz="2900" i="1" dirty="0" smtClean="0">
                <a:solidFill>
                  <a:srgbClr val="C00000"/>
                </a:solidFill>
              </a:rPr>
              <a:t>„</a:t>
            </a:r>
            <a:r>
              <a:rPr lang="pl-PL" sz="2900" i="1" dirty="0">
                <a:solidFill>
                  <a:srgbClr val="C00000"/>
                </a:solidFill>
              </a:rPr>
              <a:t>Ja ich tak nie zostawię”.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57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pl-PL" sz="4000" b="1" dirty="0" smtClean="0">
                <a:solidFill>
                  <a:srgbClr val="C00000"/>
                </a:solidFill>
              </a:rPr>
              <a:t>Brat Albert</a:t>
            </a:r>
            <a:br>
              <a:rPr lang="pl-PL" sz="4000" b="1" dirty="0" smtClean="0">
                <a:solidFill>
                  <a:srgbClr val="C00000"/>
                </a:solidFill>
              </a:rPr>
            </a:br>
            <a:r>
              <a:rPr lang="pl-PL" sz="3100" b="1" dirty="0" smtClean="0">
                <a:solidFill>
                  <a:srgbClr val="C00000"/>
                </a:solidFill>
              </a:rPr>
              <a:t>Przemiana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013267"/>
            <a:ext cx="7632848" cy="411289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3600" dirty="0" smtClean="0">
                <a:solidFill>
                  <a:srgbClr val="C00000"/>
                </a:solidFill>
              </a:rPr>
              <a:t>N</a:t>
            </a:r>
            <a:r>
              <a:rPr lang="pl-PL" dirty="0" smtClean="0"/>
              <a:t>ie </a:t>
            </a:r>
            <a:r>
              <a:rPr lang="pl-PL" dirty="0"/>
              <a:t>minęło wiele czasu od pamiętnej wizyty w Ogrzewalni </a:t>
            </a:r>
            <a:r>
              <a:rPr lang="pl-PL" dirty="0" smtClean="0"/>
              <a:t>            a </a:t>
            </a:r>
            <a:r>
              <a:rPr lang="pl-PL" dirty="0"/>
              <a:t>mieszkańcy Krakowa ujrzeli na ulicy dziwnego zakonnika lekko utykającego na jedną nogę. Ubrany był w szary, </a:t>
            </a:r>
            <a:r>
              <a:rPr lang="pl-PL" dirty="0" smtClean="0"/>
              <a:t>zgrzebny </a:t>
            </a:r>
            <a:r>
              <a:rPr lang="pl-PL" dirty="0"/>
              <a:t>habit, przepasany zwykłym sznurem. Na nogach </a:t>
            </a:r>
            <a:r>
              <a:rPr lang="pl-PL" dirty="0" smtClean="0"/>
              <a:t> miał drewniane </a:t>
            </a:r>
            <a:r>
              <a:rPr lang="pl-PL" dirty="0"/>
              <a:t>sandały, które głośno stukały po bruku.</a:t>
            </a:r>
          </a:p>
          <a:p>
            <a:pPr marL="0" indent="0">
              <a:buNone/>
            </a:pPr>
            <a:r>
              <a:rPr lang="pl-PL" sz="3600" dirty="0">
                <a:solidFill>
                  <a:srgbClr val="C00000"/>
                </a:solidFill>
              </a:rPr>
              <a:t>H</a:t>
            </a:r>
            <a:r>
              <a:rPr lang="pl-PL" dirty="0"/>
              <a:t>abit włożył za zgodą biskupa Albina Dunajewskiego, </a:t>
            </a:r>
            <a:r>
              <a:rPr lang="pl-PL" dirty="0" smtClean="0"/>
              <a:t>na </a:t>
            </a:r>
            <a:r>
              <a:rPr lang="pl-PL" dirty="0"/>
              <a:t>którego ręce złożył śluby zakonne według reguły św. Franciszka z Asyżu. Przybrał zakonne imię Brata Alberta.</a:t>
            </a:r>
          </a:p>
          <a:p>
            <a:pPr marL="0" indent="0">
              <a:buNone/>
            </a:pPr>
            <a:r>
              <a:rPr lang="pl-PL" sz="3600" dirty="0">
                <a:solidFill>
                  <a:srgbClr val="C00000"/>
                </a:solidFill>
              </a:rPr>
              <a:t>T</a:t>
            </a:r>
            <a:r>
              <a:rPr lang="pl-PL" dirty="0"/>
              <a:t>ak rozpoczął ofiarną posługę najuboższym, opuszczonym przez wszystkich wyrzutkom społeczeństwa. </a:t>
            </a:r>
            <a:endParaRPr lang="pl-PL" dirty="0" smtClean="0"/>
          </a:p>
          <a:p>
            <a:pPr marL="0" indent="0">
              <a:buNone/>
            </a:pPr>
            <a:r>
              <a:rPr lang="pl-PL" sz="3600" dirty="0" smtClean="0">
                <a:solidFill>
                  <a:srgbClr val="C00000"/>
                </a:solidFill>
              </a:rPr>
              <a:t>S</a:t>
            </a:r>
            <a:r>
              <a:rPr lang="pl-PL" dirty="0" smtClean="0"/>
              <a:t>przedał </a:t>
            </a:r>
            <a:r>
              <a:rPr lang="pl-PL" dirty="0"/>
              <a:t>wszystko co posiadał i zamieszkał z nędzarzami </a:t>
            </a:r>
            <a:r>
              <a:rPr lang="pl-PL" dirty="0" smtClean="0"/>
              <a:t>w </a:t>
            </a:r>
            <a:r>
              <a:rPr lang="pl-PL" dirty="0" err="1" smtClean="0"/>
              <a:t>Ogrze</a:t>
            </a:r>
            <a:r>
              <a:rPr lang="pl-PL" dirty="0" smtClean="0"/>
              <a:t>-walni </a:t>
            </a:r>
            <a:r>
              <a:rPr lang="pl-PL" dirty="0"/>
              <a:t>na Kazimierzu. Zrozumiał, że to jest właściwa </a:t>
            </a:r>
            <a:r>
              <a:rPr lang="pl-PL" dirty="0" smtClean="0"/>
              <a:t>dla </a:t>
            </a:r>
            <a:r>
              <a:rPr lang="pl-PL" dirty="0"/>
              <a:t>niego droga życiowa.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504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Pierwsza noc w ogrzewalni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55976" y="1340768"/>
            <a:ext cx="4330824" cy="31683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4400" dirty="0" smtClean="0">
                <a:solidFill>
                  <a:srgbClr val="C00000"/>
                </a:solidFill>
              </a:rPr>
              <a:t>P</a:t>
            </a:r>
            <a:r>
              <a:rPr lang="pl-PL" dirty="0" smtClean="0">
                <a:solidFill>
                  <a:srgbClr val="002060"/>
                </a:solidFill>
              </a:rPr>
              <a:t>osądzano </a:t>
            </a:r>
            <a:r>
              <a:rPr lang="pl-PL" dirty="0">
                <a:solidFill>
                  <a:srgbClr val="002060"/>
                </a:solidFill>
              </a:rPr>
              <a:t>go i dziwactwo, zarzucali marnowanie talentu malarskiego. Błagali, żeby się nie narażał, żyjąc w środowisku bandytów, kryminalistów i alkoholików. </a:t>
            </a:r>
            <a:endParaRPr lang="pl-PL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pl-PL" sz="4400" dirty="0" smtClean="0">
                <a:solidFill>
                  <a:srgbClr val="C00000"/>
                </a:solidFill>
              </a:rPr>
              <a:t>J</a:t>
            </a:r>
            <a:r>
              <a:rPr lang="pl-PL" dirty="0" smtClean="0">
                <a:solidFill>
                  <a:srgbClr val="002060"/>
                </a:solidFill>
              </a:rPr>
              <a:t>ego </a:t>
            </a:r>
            <a:r>
              <a:rPr lang="pl-PL" dirty="0">
                <a:solidFill>
                  <a:srgbClr val="002060"/>
                </a:solidFill>
              </a:rPr>
              <a:t>postanowienie było nieodwołalne. Żeby je zrealizować, trzeba było zamieszkać wśród nich, okazać serce, by uwierzyli, że komuś na nich zależy. Tylko prawdziwa miłość może podnieść człowieka z upadku</a:t>
            </a:r>
            <a:r>
              <a:rPr lang="pl-PL" dirty="0" smtClean="0">
                <a:solidFill>
                  <a:srgbClr val="002060"/>
                </a:solidFill>
              </a:rPr>
              <a:t>.</a:t>
            </a:r>
            <a:endParaRPr lang="pl-PL" dirty="0">
              <a:solidFill>
                <a:srgbClr val="00206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3"/>
            <a:ext cx="3843460" cy="2808313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558102" y="4725144"/>
            <a:ext cx="7992888" cy="1584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N</a:t>
            </a:r>
            <a:r>
              <a:rPr lang="pl-PL" dirty="0" smtClean="0"/>
              <a:t>ie było łatwo wejść Bratu Albertowi w to środowisko. Część lokato-rów ogrzewalni chciała go wyrzucić ale część stanęła w jego obronie. W końcu zapanował spokój. Brat Albert rozwiązał swoje zawiniątko    i częstował wszystkich bułkami i kiełbasą. Swoją misję zawierzył Panu Bogu.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913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Panie przekupki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128092"/>
            <a:ext cx="4330824" cy="28068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4500" dirty="0" smtClean="0">
                <a:solidFill>
                  <a:srgbClr val="C00000"/>
                </a:solidFill>
              </a:rPr>
              <a:t>P</a:t>
            </a:r>
            <a:r>
              <a:rPr lang="pl-PL" dirty="0" smtClean="0">
                <a:solidFill>
                  <a:schemeClr val="tx2"/>
                </a:solidFill>
              </a:rPr>
              <a:t>ierwszego </a:t>
            </a:r>
            <a:r>
              <a:rPr lang="pl-PL" dirty="0">
                <a:solidFill>
                  <a:schemeClr val="tx2"/>
                </a:solidFill>
              </a:rPr>
              <a:t>listopada1888 roku zawarł Brat Albert umowę z gminą miasta Krakowa, w której zobowiązał się do opieki nad Ogrzewalnią. Przyznano mu jedynie prawo do kwesty na rzecz mieszkańców Ogrzewalni. Gdy na wiosnę opustoszała z grupką chętnych zabrał się go gruntownych porządków. Szorowano, myto bielono, urządzono nawet małą kuchnię i </a:t>
            </a:r>
            <a:r>
              <a:rPr lang="pl-PL" dirty="0" smtClean="0">
                <a:solidFill>
                  <a:schemeClr val="tx2"/>
                </a:solidFill>
              </a:rPr>
              <a:t>spiżarnię.</a:t>
            </a:r>
            <a:endParaRPr lang="pl-PL" dirty="0">
              <a:solidFill>
                <a:schemeClr val="tx2"/>
              </a:solidFill>
            </a:endParaRP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74" y="980728"/>
            <a:ext cx="3806190" cy="2873502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395536" y="3933056"/>
            <a:ext cx="8352928" cy="273630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18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5100" dirty="0" smtClean="0">
                <a:solidFill>
                  <a:srgbClr val="C00000"/>
                </a:solidFill>
              </a:rPr>
              <a:t>P</a:t>
            </a:r>
            <a:r>
              <a:rPr lang="pl-PL" sz="3400" dirty="0" smtClean="0"/>
              <a:t>ewnego dnia ulicami Krakowa toczył się mały wózek zaprzężony a starą szkapę. Na ławeczce siedział szary zakonnik, uśmiechając się do wszystkich przyjaźnie i głośno dzwoniąc ręcznym dzwonkiem, aby zwrócić na siebie uwagę. Prosił o wsparcie dla swoich biedaków. Niektórzy stukali się wymownie w czoło. </a:t>
            </a:r>
          </a:p>
          <a:p>
            <a:pPr marL="0" indent="0">
              <a:buNone/>
            </a:pPr>
            <a:r>
              <a:rPr lang="pl-PL" sz="5100" dirty="0" smtClean="0">
                <a:solidFill>
                  <a:srgbClr val="C00000"/>
                </a:solidFill>
              </a:rPr>
              <a:t>T</a:t>
            </a:r>
            <a:r>
              <a:rPr lang="pl-PL" sz="3400" dirty="0" smtClean="0"/>
              <a:t>ak zajechał Brat Albert na plac Szczepańskich, gdzie było miejskie targowisko. Krakowskie przekupki należycie oceniły dobroć człowieka spieszącego z pomocą potrzebującym. Same ciężką pracą zarabiały na utrzymanie swych rodzin, chętnie były nieść pomoc biedniejszym od siebie.</a:t>
            </a:r>
          </a:p>
          <a:p>
            <a:pPr marL="0" indent="0">
              <a:buNone/>
            </a:pPr>
            <a:r>
              <a:rPr lang="pl-PL" sz="5100" dirty="0" smtClean="0">
                <a:solidFill>
                  <a:srgbClr val="C00000"/>
                </a:solidFill>
              </a:rPr>
              <a:t>W</a:t>
            </a:r>
            <a:r>
              <a:rPr lang="pl-PL" sz="3400" dirty="0" smtClean="0"/>
              <a:t> krótkim czasie jego wózek napełnił się wszelkiego rodzajem produktami. Były tam główki kapusty, wiązki marchwi, ziemniaki, groch, fasola, kasza, mąka i com  tylko która miała na swoim straganie, niosła w darze. Po tej pierwszej kweście Brat Albert zajechał z pełnym wózkiem przed pałac biskupa, który pobłogosławił wszystkie dary, kwestarza, a nawet starą szkapę.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811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Przytulisko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55000" lnSpcReduction="20000"/>
          </a:bodyPr>
          <a:lstStyle/>
          <a:p>
            <a:r>
              <a:rPr lang="pl-PL" sz="4400" dirty="0" smtClean="0">
                <a:solidFill>
                  <a:srgbClr val="C00000"/>
                </a:solidFill>
              </a:rPr>
              <a:t>G</a:t>
            </a:r>
            <a:r>
              <a:rPr lang="pl-PL" dirty="0" smtClean="0"/>
              <a:t>dy </a:t>
            </a:r>
            <a:r>
              <a:rPr lang="pl-PL" dirty="0"/>
              <a:t>nastały pierwsze chłody, zaczęli do Ogrzewalni przybywać jej dawni bywalcy. Przystawali u wejścia zdziwieni, nie mogąc poznać noclegowni. W otwartych drzwiach stoi uśmiechnięty Brata Albert i serdecznie zaprasza do środka. Niektórzy nie chcieli wejść, sądząc, że miasto wynajęło to pomieszczenie jakiemuś klasztorowi.</a:t>
            </a:r>
          </a:p>
          <a:p>
            <a:r>
              <a:rPr lang="pl-PL" sz="4400" dirty="0">
                <a:solidFill>
                  <a:srgbClr val="C00000"/>
                </a:solidFill>
              </a:rPr>
              <a:t>N</a:t>
            </a:r>
            <a:r>
              <a:rPr lang="pl-PL" dirty="0"/>
              <a:t>a powitanie dostają miskę gorącej zupy i pajdę chleba.</a:t>
            </a:r>
          </a:p>
          <a:p>
            <a:r>
              <a:rPr lang="pl-PL" sz="4400" dirty="0">
                <a:solidFill>
                  <a:srgbClr val="C00000"/>
                </a:solidFill>
              </a:rPr>
              <a:t>T</a:t>
            </a:r>
            <a:r>
              <a:rPr lang="pl-PL" dirty="0"/>
              <a:t>ak Brata Albert zorganizował pierwsze przytulisko, a potem kolejne. Serdecznie współczuł tym ludziom odrzuconym przez społeczeństwo. Nie zaczynał od prawienia nauk i krytykowania. Najpierw starał się o to, by nie byli głodni i mieli dach nad głową, a potem zachęcał do pracy. Urządzał dla nich warsztaty stolarskie, szewskie, wyplatania mebli giętych, a nawet piekarnie.</a:t>
            </a:r>
          </a:p>
          <a:p>
            <a:r>
              <a:rPr lang="pl-PL" sz="4400" dirty="0">
                <a:solidFill>
                  <a:srgbClr val="C00000"/>
                </a:solidFill>
              </a:rPr>
              <a:t>A</a:t>
            </a:r>
            <a:r>
              <a:rPr lang="pl-PL" dirty="0"/>
              <a:t> czasem wokół Brata Alberta zebrała się spora grupa mężczyzn, gotowych za jego przykładem spieszyć z pomocą najbiedniejszym. Ubrani w szare habity pracowali ze swoimi podopiecznymi. Zaczęto nazywać ich Braćmi Albertynami.</a:t>
            </a:r>
          </a:p>
          <a:p>
            <a:r>
              <a:rPr lang="pl-PL" sz="4400" dirty="0">
                <a:solidFill>
                  <a:srgbClr val="C00000"/>
                </a:solidFill>
              </a:rPr>
              <a:t>B</a:t>
            </a:r>
            <a:r>
              <a:rPr lang="pl-PL" dirty="0"/>
              <a:t>rat Albert nigdy nie był zwolennikiem żebrania. Kto był zdolny do pracy otrzymywał zajęcie, a tylko starcy i kaleki mieli prawo do całkowitej opieki.</a:t>
            </a:r>
          </a:p>
          <a:p>
            <a:r>
              <a:rPr lang="pl-PL" sz="4400" dirty="0">
                <a:solidFill>
                  <a:srgbClr val="C00000"/>
                </a:solidFill>
              </a:rPr>
              <a:t>M</a:t>
            </a:r>
            <a:r>
              <a:rPr lang="pl-PL" dirty="0"/>
              <a:t>ieszkańcy Krakowa zaczęli szczerze podziwiać działalność Albertynów, ponieważ poczuli się bezpieczniej, zmniejszyły się w mieście kradzieże i zabójstwa.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925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solidFill>
                  <a:srgbClr val="002060"/>
                </a:solidFill>
              </a:rPr>
              <a:t>Niezawodne środki</a:t>
            </a:r>
            <a:endParaRPr lang="pl-PL" sz="3200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052736"/>
            <a:ext cx="4752528" cy="580526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l-PL" sz="5100" dirty="0" smtClean="0">
                <a:solidFill>
                  <a:srgbClr val="C00000"/>
                </a:solidFill>
              </a:rPr>
              <a:t>B</a:t>
            </a:r>
            <a:r>
              <a:rPr lang="pl-PL" sz="3400" dirty="0" smtClean="0">
                <a:solidFill>
                  <a:srgbClr val="002060"/>
                </a:solidFill>
              </a:rPr>
              <a:t>rat </a:t>
            </a:r>
            <a:r>
              <a:rPr lang="pl-PL" sz="3400" dirty="0">
                <a:solidFill>
                  <a:srgbClr val="002060"/>
                </a:solidFill>
              </a:rPr>
              <a:t>Albert miał wielkie nabożeństwo do Matki Bożej Częstochowskiej. Gdy otwierał nowe przytulisko, najpierw zawieszał na ścianie Jej obrazek. Ufał mocno, że Ona zawsze przyjdzie mu z pomocą. I nigdy się nie zawiódł. W szczególny sposób czcił także św. Józefa zwracając się do Niego w trudnych sprawach. Kiedy brakowało funduszy, wtedy wszyscy padali na kolana </a:t>
            </a:r>
            <a:r>
              <a:rPr lang="pl-PL" sz="3400" dirty="0" smtClean="0">
                <a:solidFill>
                  <a:srgbClr val="002060"/>
                </a:solidFill>
              </a:rPr>
              <a:t>    i </a:t>
            </a:r>
            <a:r>
              <a:rPr lang="pl-PL" sz="3400" dirty="0">
                <a:solidFill>
                  <a:srgbClr val="002060"/>
                </a:solidFill>
              </a:rPr>
              <a:t>odmawiali modlitwę do Matki Bożej „</a:t>
            </a:r>
            <a:r>
              <a:rPr lang="pl-PL" sz="3400" dirty="0" smtClean="0">
                <a:solidFill>
                  <a:srgbClr val="002060"/>
                </a:solidFill>
              </a:rPr>
              <a:t>Pod </a:t>
            </a:r>
            <a:r>
              <a:rPr lang="pl-PL" sz="3400" dirty="0">
                <a:solidFill>
                  <a:srgbClr val="002060"/>
                </a:solidFill>
              </a:rPr>
              <a:t>Twoją </a:t>
            </a:r>
            <a:r>
              <a:rPr lang="pl-PL" sz="3400" dirty="0" smtClean="0">
                <a:solidFill>
                  <a:srgbClr val="002060"/>
                </a:solidFill>
              </a:rPr>
              <a:t>obronę”, a </a:t>
            </a:r>
            <a:r>
              <a:rPr lang="pl-PL" sz="3400" dirty="0">
                <a:solidFill>
                  <a:srgbClr val="002060"/>
                </a:solidFill>
              </a:rPr>
              <a:t>następnie wzywali pomocy św. Józefa. </a:t>
            </a:r>
            <a:r>
              <a:rPr lang="pl-PL" sz="3400" dirty="0" smtClean="0">
                <a:solidFill>
                  <a:srgbClr val="002060"/>
                </a:solidFill>
              </a:rPr>
              <a:t> Działy </a:t>
            </a:r>
            <a:r>
              <a:rPr lang="pl-PL" sz="3400" dirty="0">
                <a:solidFill>
                  <a:srgbClr val="002060"/>
                </a:solidFill>
              </a:rPr>
              <a:t>się wówczas „cuda trzeciej kategorii”, jak je określał Brat Albert</a:t>
            </a:r>
            <a:r>
              <a:rPr lang="pl-PL" sz="3400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pl-PL" dirty="0"/>
          </a:p>
          <a:p>
            <a:pPr marL="457200" lvl="1" indent="0">
              <a:buNone/>
            </a:pPr>
            <a:r>
              <a:rPr lang="pl-PL" sz="5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Sposób na życie</a:t>
            </a:r>
            <a:endParaRPr lang="pl-PL" sz="5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pl-PL" sz="5100" dirty="0">
                <a:solidFill>
                  <a:srgbClr val="C00000"/>
                </a:solidFill>
              </a:rPr>
              <a:t>W</a:t>
            </a:r>
            <a:r>
              <a:rPr lang="pl-PL" sz="3400" dirty="0"/>
              <a:t> Adwencie i okresie Wielkiego Postu urządzał dla podopiecznych rekolekcje. Zdarzało się że zaproszeni rekolekcjoniści mówili wzniosłe kazanie, których słuchacze nie rozumieli. Wtedy Brat Albert, ratując sytuację tłumaczył kazanie na język </a:t>
            </a:r>
            <a:r>
              <a:rPr lang="pl-PL" sz="3400" dirty="0" smtClean="0"/>
              <a:t>biedaków, </a:t>
            </a:r>
            <a:r>
              <a:rPr lang="pl-PL" sz="3400" dirty="0"/>
              <a:t>a oni słuchali go z zapartym tchem.</a:t>
            </a:r>
          </a:p>
          <a:p>
            <a:pPr marL="0" indent="0">
              <a:buNone/>
            </a:pPr>
            <a:r>
              <a:rPr lang="pl-PL" sz="5100" dirty="0">
                <a:solidFill>
                  <a:srgbClr val="C00000"/>
                </a:solidFill>
              </a:rPr>
              <a:t>U</a:t>
            </a:r>
            <a:r>
              <a:rPr lang="pl-PL" sz="3400" dirty="0"/>
              <a:t>rządzano też różne przedstawienia. W okresie </a:t>
            </a:r>
            <a:r>
              <a:rPr lang="pl-PL" sz="3400" dirty="0" smtClean="0"/>
              <a:t>świąt Bożego </a:t>
            </a:r>
            <a:r>
              <a:rPr lang="pl-PL" sz="3400" dirty="0"/>
              <a:t>Narodzenia </a:t>
            </a:r>
            <a:r>
              <a:rPr lang="pl-PL" sz="3400" dirty="0" smtClean="0"/>
              <a:t>- jasełka</a:t>
            </a:r>
            <a:r>
              <a:rPr lang="pl-PL" sz="3400" dirty="0"/>
              <a:t>, a poza tym </a:t>
            </a:r>
            <a:r>
              <a:rPr lang="pl-PL" sz="3400" dirty="0" err="1" smtClean="0"/>
              <a:t>improwizowa-no</a:t>
            </a:r>
            <a:r>
              <a:rPr lang="pl-PL" sz="3400" dirty="0" smtClean="0"/>
              <a:t> </a:t>
            </a:r>
            <a:r>
              <a:rPr lang="pl-PL" sz="3400" dirty="0"/>
              <a:t>scenki z ich własnego życia. Ab zagrać </a:t>
            </a:r>
            <a:r>
              <a:rPr lang="pl-PL" sz="3400" dirty="0" smtClean="0"/>
              <a:t>rolę w scence </a:t>
            </a:r>
            <a:r>
              <a:rPr lang="pl-PL" sz="3400" dirty="0"/>
              <a:t>ukazującej walkę z alkoholizmem, trzeba było najpierw zerwać z nałogiem.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442" y="1196752"/>
            <a:ext cx="3499072" cy="5112568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522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C00000"/>
                </a:solidFill>
              </a:rPr>
              <a:t>Założyciel - Albertynek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139952" y="1412776"/>
            <a:ext cx="4752528" cy="505092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l-PL" sz="7000" dirty="0" smtClean="0">
                <a:solidFill>
                  <a:srgbClr val="C00000"/>
                </a:solidFill>
              </a:rPr>
              <a:t>W</a:t>
            </a:r>
            <a:r>
              <a:rPr lang="pl-PL" sz="4900" dirty="0" smtClean="0">
                <a:solidFill>
                  <a:srgbClr val="002060"/>
                </a:solidFill>
              </a:rPr>
              <a:t> </a:t>
            </a:r>
            <a:r>
              <a:rPr lang="pl-PL" sz="4900" dirty="0">
                <a:solidFill>
                  <a:srgbClr val="002060"/>
                </a:solidFill>
              </a:rPr>
              <a:t>Krakowie istniała także inna </a:t>
            </a:r>
            <a:r>
              <a:rPr lang="pl-PL" sz="4900" dirty="0" err="1" smtClean="0">
                <a:solidFill>
                  <a:srgbClr val="002060"/>
                </a:solidFill>
              </a:rPr>
              <a:t>ogrze-walnia</a:t>
            </a:r>
            <a:r>
              <a:rPr lang="pl-PL" sz="4900" dirty="0">
                <a:solidFill>
                  <a:srgbClr val="002060"/>
                </a:solidFill>
              </a:rPr>
              <a:t>, czyli dom noclegowy, w którym przebywały kobiety z dziećmi bez środków do życia, chore </a:t>
            </a:r>
            <a:r>
              <a:rPr lang="pl-PL" sz="4900" dirty="0" smtClean="0">
                <a:solidFill>
                  <a:srgbClr val="002060"/>
                </a:solidFill>
              </a:rPr>
              <a:t>staruszki, </a:t>
            </a:r>
            <a:r>
              <a:rPr lang="pl-PL" sz="4900" dirty="0">
                <a:solidFill>
                  <a:srgbClr val="002060"/>
                </a:solidFill>
              </a:rPr>
              <a:t>ona również potrzebował pomocy litościwych osób.</a:t>
            </a:r>
          </a:p>
          <a:p>
            <a:pPr marL="0" indent="0">
              <a:buNone/>
            </a:pPr>
            <a:r>
              <a:rPr lang="pl-PL" sz="7000" dirty="0">
                <a:solidFill>
                  <a:srgbClr val="C00000"/>
                </a:solidFill>
              </a:rPr>
              <a:t>P</a:t>
            </a:r>
            <a:r>
              <a:rPr lang="pl-PL" sz="4900" dirty="0">
                <a:solidFill>
                  <a:srgbClr val="002060"/>
                </a:solidFill>
              </a:rPr>
              <a:t>odczas procesji Bożego Ciała na Wawelu spotkał dwie panie z Podlasia, które chciały wstąpić do zakonu. Po rozmowie z Bratam Albertem zdecydowały się zająć tymi </a:t>
            </a:r>
            <a:r>
              <a:rPr lang="pl-PL" sz="4900" dirty="0" smtClean="0">
                <a:solidFill>
                  <a:srgbClr val="002060"/>
                </a:solidFill>
              </a:rPr>
              <a:t>biednymi kobietami</a:t>
            </a:r>
            <a:r>
              <a:rPr lang="pl-PL" sz="4900" dirty="0">
                <a:solidFill>
                  <a:srgbClr val="002060"/>
                </a:solidFill>
              </a:rPr>
              <a:t>. Ubrane w takie same szare habity jak bracia, siostry </a:t>
            </a:r>
            <a:r>
              <a:rPr lang="pl-PL" sz="4900" dirty="0" smtClean="0">
                <a:solidFill>
                  <a:srgbClr val="002060"/>
                </a:solidFill>
              </a:rPr>
              <a:t>zamieszkały   </a:t>
            </a:r>
            <a:r>
              <a:rPr lang="pl-PL" sz="4900" dirty="0">
                <a:solidFill>
                  <a:srgbClr val="002060"/>
                </a:solidFill>
              </a:rPr>
              <a:t>z bezdomnymi kobietami i starały się stworzyć jakieś znośne warunki do życia. Organizowały pracę w warsztatach tkackich, </a:t>
            </a:r>
            <a:r>
              <a:rPr lang="pl-PL" sz="4900" dirty="0" smtClean="0">
                <a:solidFill>
                  <a:srgbClr val="002060"/>
                </a:solidFill>
              </a:rPr>
              <a:t>krawieckich </a:t>
            </a:r>
            <a:r>
              <a:rPr lang="pl-PL" sz="4900" dirty="0">
                <a:solidFill>
                  <a:srgbClr val="002060"/>
                </a:solidFill>
              </a:rPr>
              <a:t>i gospodarstwach rolnych, co stanowiło podstawę ich utrzymania. Stopniowo powstawały nowe przytuliska dla kobiet, żłobki i ochronki dla dzieci, które posyłane były do szkół i uczyły się zawodu. 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48413"/>
            <a:ext cx="3600400" cy="5305623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6292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C00000"/>
                </a:solidFill>
              </a:rPr>
              <a:t>Albertynki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95936" y="1628800"/>
            <a:ext cx="4896544" cy="48349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l-PL" sz="7000" dirty="0" smtClean="0">
                <a:solidFill>
                  <a:srgbClr val="C00000"/>
                </a:solidFill>
              </a:rPr>
              <a:t>P</a:t>
            </a:r>
            <a:r>
              <a:rPr lang="pl-PL" sz="4900" dirty="0" smtClean="0">
                <a:solidFill>
                  <a:srgbClr val="002060"/>
                </a:solidFill>
              </a:rPr>
              <a:t>oczątki </a:t>
            </a:r>
            <a:r>
              <a:rPr lang="pl-PL" sz="4900" dirty="0">
                <a:solidFill>
                  <a:srgbClr val="002060"/>
                </a:solidFill>
              </a:rPr>
              <a:t>działalności </a:t>
            </a:r>
            <a:r>
              <a:rPr lang="pl-PL" sz="4900" dirty="0" smtClean="0">
                <a:solidFill>
                  <a:srgbClr val="002060"/>
                </a:solidFill>
              </a:rPr>
              <a:t>sióstr Albertynek były </a:t>
            </a:r>
            <a:r>
              <a:rPr lang="pl-PL" sz="4900" dirty="0">
                <a:solidFill>
                  <a:srgbClr val="002060"/>
                </a:solidFill>
              </a:rPr>
              <a:t>bardzo trudne, jednak stopniowo </a:t>
            </a:r>
            <a:r>
              <a:rPr lang="pl-PL" sz="4900" dirty="0" err="1" smtClean="0">
                <a:solidFill>
                  <a:srgbClr val="002060"/>
                </a:solidFill>
              </a:rPr>
              <a:t>społeczeń-stwo</a:t>
            </a:r>
            <a:r>
              <a:rPr lang="pl-PL" sz="4900" dirty="0" smtClean="0">
                <a:solidFill>
                  <a:srgbClr val="002060"/>
                </a:solidFill>
              </a:rPr>
              <a:t> </a:t>
            </a:r>
            <a:r>
              <a:rPr lang="pl-PL" sz="4900" dirty="0">
                <a:solidFill>
                  <a:srgbClr val="002060"/>
                </a:solidFill>
              </a:rPr>
              <a:t>zaczęło doceniać </a:t>
            </a:r>
            <a:r>
              <a:rPr lang="pl-PL" sz="4900" dirty="0" smtClean="0">
                <a:solidFill>
                  <a:srgbClr val="002060"/>
                </a:solidFill>
              </a:rPr>
              <a:t>ich wielką pracę i to,  że przynosiła dobre </a:t>
            </a:r>
            <a:r>
              <a:rPr lang="pl-PL" sz="4900" dirty="0">
                <a:solidFill>
                  <a:srgbClr val="002060"/>
                </a:solidFill>
              </a:rPr>
              <a:t>owoce. </a:t>
            </a:r>
            <a:r>
              <a:rPr lang="pl-PL" sz="4900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pl-PL" sz="7000" dirty="0" smtClean="0">
                <a:solidFill>
                  <a:srgbClr val="C00000"/>
                </a:solidFill>
              </a:rPr>
              <a:t>W</a:t>
            </a:r>
            <a:r>
              <a:rPr lang="pl-PL" sz="4900" dirty="0" smtClean="0">
                <a:solidFill>
                  <a:srgbClr val="002060"/>
                </a:solidFill>
              </a:rPr>
              <a:t> </a:t>
            </a:r>
            <a:r>
              <a:rPr lang="pl-PL" sz="4900" dirty="0">
                <a:solidFill>
                  <a:srgbClr val="002060"/>
                </a:solidFill>
              </a:rPr>
              <a:t>tym dziele miłosierdzia wielkie zasługi miała Siostra Bernardyna Jabłońska, którą </a:t>
            </a:r>
            <a:r>
              <a:rPr lang="pl-PL" sz="4900" dirty="0" smtClean="0">
                <a:solidFill>
                  <a:srgbClr val="002060"/>
                </a:solidFill>
              </a:rPr>
              <a:t>Brat </a:t>
            </a:r>
            <a:r>
              <a:rPr lang="pl-PL" sz="4900" dirty="0">
                <a:solidFill>
                  <a:srgbClr val="002060"/>
                </a:solidFill>
              </a:rPr>
              <a:t>Albert postawił na czele Zgromadzenia </a:t>
            </a:r>
            <a:r>
              <a:rPr lang="pl-PL" sz="4900" dirty="0" smtClean="0">
                <a:solidFill>
                  <a:srgbClr val="002060"/>
                </a:solidFill>
              </a:rPr>
              <a:t>Sióstr </a:t>
            </a:r>
            <a:r>
              <a:rPr lang="pl-PL" sz="4900" dirty="0">
                <a:solidFill>
                  <a:srgbClr val="002060"/>
                </a:solidFill>
              </a:rPr>
              <a:t>Albertynek. Była </a:t>
            </a:r>
            <a:r>
              <a:rPr lang="pl-PL" sz="4900" dirty="0" smtClean="0">
                <a:solidFill>
                  <a:srgbClr val="002060"/>
                </a:solidFill>
              </a:rPr>
              <a:t>to osoba pełna </a:t>
            </a:r>
            <a:r>
              <a:rPr lang="pl-PL" sz="4900" dirty="0">
                <a:solidFill>
                  <a:srgbClr val="002060"/>
                </a:solidFill>
              </a:rPr>
              <a:t>poświęcenia dla </a:t>
            </a:r>
            <a:r>
              <a:rPr lang="pl-PL" sz="4900" dirty="0" smtClean="0">
                <a:solidFill>
                  <a:srgbClr val="002060"/>
                </a:solidFill>
              </a:rPr>
              <a:t>ubogich z </a:t>
            </a:r>
            <a:r>
              <a:rPr lang="pl-PL" sz="4900" dirty="0">
                <a:solidFill>
                  <a:srgbClr val="002060"/>
                </a:solidFill>
              </a:rPr>
              <a:t>sercem </a:t>
            </a:r>
            <a:r>
              <a:rPr lang="pl-PL" sz="4900" dirty="0" smtClean="0">
                <a:solidFill>
                  <a:srgbClr val="002060"/>
                </a:solidFill>
              </a:rPr>
              <a:t>przepełni-onym </a:t>
            </a:r>
            <a:r>
              <a:rPr lang="pl-PL" sz="4900" dirty="0">
                <a:solidFill>
                  <a:srgbClr val="002060"/>
                </a:solidFill>
              </a:rPr>
              <a:t>niezwykłą dobrocią. </a:t>
            </a:r>
            <a:endParaRPr lang="pl-PL" sz="49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pl-PL" sz="7000" dirty="0" smtClean="0">
                <a:solidFill>
                  <a:srgbClr val="C00000"/>
                </a:solidFill>
              </a:rPr>
              <a:t>Z</a:t>
            </a:r>
            <a:r>
              <a:rPr lang="pl-PL" sz="4900" dirty="0" smtClean="0">
                <a:solidFill>
                  <a:srgbClr val="002060"/>
                </a:solidFill>
              </a:rPr>
              <a:t>marła </a:t>
            </a:r>
            <a:r>
              <a:rPr lang="pl-PL" sz="4900" dirty="0">
                <a:solidFill>
                  <a:srgbClr val="002060"/>
                </a:solidFill>
              </a:rPr>
              <a:t>w Krakowie 23 września 1940 r.</a:t>
            </a:r>
          </a:p>
          <a:p>
            <a:pPr marL="0" indent="0">
              <a:buNone/>
            </a:pPr>
            <a:r>
              <a:rPr lang="pl-PL" sz="7000" dirty="0">
                <a:solidFill>
                  <a:srgbClr val="C00000"/>
                </a:solidFill>
              </a:rPr>
              <a:t>K</a:t>
            </a:r>
            <a:r>
              <a:rPr lang="pl-PL" sz="4900" dirty="0">
                <a:solidFill>
                  <a:srgbClr val="002060"/>
                </a:solidFill>
              </a:rPr>
              <a:t>ościół święty w </a:t>
            </a:r>
            <a:r>
              <a:rPr lang="pl-PL" sz="4900" dirty="0" smtClean="0">
                <a:solidFill>
                  <a:srgbClr val="002060"/>
                </a:solidFill>
              </a:rPr>
              <a:t>uznaniu zasług </a:t>
            </a:r>
            <a:r>
              <a:rPr lang="pl-PL" sz="4900" dirty="0">
                <a:solidFill>
                  <a:srgbClr val="002060"/>
                </a:solidFill>
              </a:rPr>
              <a:t>i świętości życia, ogłosił ją błogosławioną. Beatyfikacji dokonał Ojciec święty Jan Paweł </a:t>
            </a:r>
            <a:r>
              <a:rPr lang="pl-PL" sz="4900" dirty="0" smtClean="0">
                <a:solidFill>
                  <a:srgbClr val="002060"/>
                </a:solidFill>
              </a:rPr>
              <a:t>II, </a:t>
            </a:r>
            <a:r>
              <a:rPr lang="pl-PL" sz="4900" dirty="0">
                <a:solidFill>
                  <a:srgbClr val="002060"/>
                </a:solidFill>
              </a:rPr>
              <a:t>6 czerwca 1997 r. w Zakopanem.</a:t>
            </a: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57" y="1357168"/>
            <a:ext cx="2920726" cy="4888112"/>
          </a:xfrm>
          <a:prstGeom prst="rect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2834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Pustelnie</a:t>
            </a:r>
            <a:r>
              <a:rPr lang="pl-PL" dirty="0" smtClean="0">
                <a:solidFill>
                  <a:srgbClr val="002060"/>
                </a:solidFill>
              </a:rPr>
              <a:t/>
            </a:r>
            <a:br>
              <a:rPr lang="pl-PL" dirty="0" smtClean="0">
                <a:solidFill>
                  <a:srgbClr val="002060"/>
                </a:solidFill>
              </a:rPr>
            </a:b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55976" y="1600200"/>
            <a:ext cx="4330824" cy="46371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P</a:t>
            </a:r>
            <a:r>
              <a:rPr lang="pl-PL" sz="2900" dirty="0" smtClean="0"/>
              <a:t>raca </a:t>
            </a:r>
            <a:r>
              <a:rPr lang="pl-PL" sz="2900" dirty="0"/>
              <a:t>w przytuliskach była bardzo wyczerpująca. Wielu braci i sióstr zapadało na zdrowiu z powodu niedożywienia i trudnych warunków bytowych. Brat Albert, chcąc ich ratować, postanowił założyć małe klasztorki pustelnicze, gdzie mogliby odpocząć, odetchnąć świeżym powietrzem, wzmocnić siły fizycznie </a:t>
            </a:r>
            <a:r>
              <a:rPr lang="pl-PL" sz="2900" dirty="0" smtClean="0"/>
              <a:t>         i </a:t>
            </a:r>
            <a:r>
              <a:rPr lang="pl-PL" sz="2900" dirty="0"/>
              <a:t>duchowo.</a:t>
            </a:r>
          </a:p>
          <a:p>
            <a:pPr marL="0" indent="0">
              <a:buNone/>
            </a:pPr>
            <a:r>
              <a:rPr lang="pl-PL" sz="3600" dirty="0">
                <a:solidFill>
                  <a:srgbClr val="C00000"/>
                </a:solidFill>
              </a:rPr>
              <a:t>P</a:t>
            </a:r>
            <a:r>
              <a:rPr lang="pl-PL" sz="2900" dirty="0"/>
              <a:t>ierwsze powstały na </a:t>
            </a:r>
            <a:r>
              <a:rPr lang="pl-PL" sz="2900" dirty="0" smtClean="0"/>
              <a:t>Kalatówkach       w Zakopanem</a:t>
            </a:r>
            <a:r>
              <a:rPr lang="pl-PL" sz="2900" dirty="0"/>
              <a:t>. To tam Brat Albert spędzał parę dni, podziwiał piękno </a:t>
            </a:r>
            <a:r>
              <a:rPr lang="pl-PL" sz="2900" dirty="0" smtClean="0"/>
              <a:t>gór    </a:t>
            </a:r>
            <a:r>
              <a:rPr lang="pl-PL" sz="2900" dirty="0"/>
              <a:t>i modlił się w kaplicy sprzed cudownym Chrystusem Ukrzyżowanym.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30" y="1556792"/>
            <a:ext cx="3487282" cy="4680520"/>
          </a:xfrm>
          <a:prstGeom prst="rect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6646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92088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C00000"/>
                </a:solidFill>
              </a:rPr>
              <a:t>U kresu Drogi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b="1" dirty="0" smtClean="0"/>
              <a:t>	</a:t>
            </a:r>
            <a:r>
              <a:rPr lang="pl-PL" sz="3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Jeszcze </a:t>
            </a:r>
            <a:r>
              <a:rPr lang="pl-PL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parę obiadów</a:t>
            </a:r>
            <a:endParaRPr lang="pl-PL" sz="3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pl-PL" sz="4000" dirty="0">
                <a:solidFill>
                  <a:srgbClr val="C00000"/>
                </a:solidFill>
              </a:rPr>
              <a:t>W</a:t>
            </a:r>
            <a:r>
              <a:rPr lang="pl-PL" dirty="0"/>
              <a:t> 1916 r. zdrowie Brata Alberta uległo znacznemu pogorszeniu. Choroba nowotworowa żołądka bardzo się nasiliła, nie mógł przyjmować żadnego pokarmu. Zdawał sobie sprawę, że jego życie dobiega końca. Mawiał: </a:t>
            </a:r>
            <a:r>
              <a:rPr lang="pl-PL" dirty="0">
                <a:solidFill>
                  <a:srgbClr val="002060"/>
                </a:solidFill>
              </a:rPr>
              <a:t>- </a:t>
            </a:r>
            <a:r>
              <a:rPr lang="pl-PL" i="1" dirty="0">
                <a:solidFill>
                  <a:srgbClr val="002060"/>
                </a:solidFill>
              </a:rPr>
              <a:t>Jeszcze parę obiadów i będzie wieczność.</a:t>
            </a:r>
          </a:p>
          <a:p>
            <a:pPr marL="0" indent="0">
              <a:buNone/>
            </a:pPr>
            <a:r>
              <a:rPr lang="pl-PL" sz="4000" dirty="0">
                <a:solidFill>
                  <a:srgbClr val="C00000"/>
                </a:solidFill>
              </a:rPr>
              <a:t>W</a:t>
            </a:r>
            <a:r>
              <a:rPr lang="pl-PL" dirty="0"/>
              <a:t> wigilię Bożego narodzenia Brat Albert leżał spokojny na swoim tapczanie spokojny i pogodzony z wolą Bożą.  Żegnał się ze wszystkimi </a:t>
            </a:r>
            <a:r>
              <a:rPr lang="pl-PL" dirty="0" smtClean="0"/>
              <a:t> i </a:t>
            </a:r>
            <a:r>
              <a:rPr lang="pl-PL" dirty="0"/>
              <a:t>pobłogosławił obecnych braci i siostry, a także nieobecnych i tych, którzy w przyszłości będą w zgromadzeniu albertyńskim oraz </a:t>
            </a:r>
            <a:r>
              <a:rPr lang="pl-PL" dirty="0" smtClean="0"/>
              <a:t>ubogich   </a:t>
            </a:r>
            <a:r>
              <a:rPr lang="pl-PL" dirty="0"/>
              <a:t>i sieroty. Rozległ się wtedy głośny płacz. 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Na </a:t>
            </a:r>
            <a:r>
              <a:rPr lang="pl-PL" dirty="0"/>
              <a:t>to Brata Albert zawołał </a:t>
            </a:r>
            <a:r>
              <a:rPr lang="pl-PL" dirty="0" smtClean="0"/>
              <a:t>z </a:t>
            </a:r>
            <a:r>
              <a:rPr lang="pl-PL" dirty="0"/>
              <a:t>wielką mocą: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>
                <a:solidFill>
                  <a:srgbClr val="002060"/>
                </a:solidFill>
              </a:rPr>
              <a:t>- </a:t>
            </a:r>
            <a:r>
              <a:rPr lang="pl-PL" i="1" dirty="0">
                <a:solidFill>
                  <a:srgbClr val="002060"/>
                </a:solidFill>
              </a:rPr>
              <a:t>Co tu płakać! Z wolą Bożą macie się zawsze zgadzać i za wszystko dziękować! Tak jest! Trzeba Bogu za wszystko dziękować za chorobę i za śmierć, jak ja zsyła! Zmówić trzeba </a:t>
            </a:r>
            <a:r>
              <a:rPr lang="pl-PL" i="1" dirty="0" err="1">
                <a:solidFill>
                  <a:srgbClr val="002060"/>
                </a:solidFill>
              </a:rPr>
              <a:t>Magnifikat</a:t>
            </a:r>
            <a:r>
              <a:rPr lang="pl-PL" i="1" dirty="0">
                <a:solidFill>
                  <a:srgbClr val="002060"/>
                </a:solidFill>
              </a:rPr>
              <a:t>! Co Bóg ześle, trzeba Mu za wszystko dziękować, bo co On działa, święte jest i dobre!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139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002060"/>
                </a:solidFill>
              </a:rPr>
              <a:t>Ostatni spoczynek</a:t>
            </a:r>
            <a:r>
              <a:rPr lang="pl-PL" dirty="0" smtClean="0">
                <a:solidFill>
                  <a:srgbClr val="002060"/>
                </a:solidFill>
              </a:rPr>
              <a:t/>
            </a:r>
            <a:br>
              <a:rPr lang="pl-PL" dirty="0" smtClean="0">
                <a:solidFill>
                  <a:srgbClr val="002060"/>
                </a:solidFill>
              </a:rPr>
            </a:br>
            <a:endParaRPr lang="pl-PL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44008" y="1772816"/>
            <a:ext cx="4042792" cy="41764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G</a:t>
            </a:r>
            <a:r>
              <a:rPr lang="pl-PL" dirty="0" smtClean="0"/>
              <a:t>dy dzwony krakowskich kościołów rozdzwoniły się w po-</a:t>
            </a:r>
            <a:r>
              <a:rPr lang="pl-PL" dirty="0" err="1" smtClean="0"/>
              <a:t>łudnie</a:t>
            </a:r>
            <a:r>
              <a:rPr lang="pl-PL" dirty="0" smtClean="0"/>
              <a:t> Bożego Narodzenia na Anioł Pański, Brat Albert odszedł cicho z tego świata po nagrodę do nieba.</a:t>
            </a:r>
          </a:p>
          <a:p>
            <a:pPr marL="0" indent="0">
              <a:buNone/>
            </a:pPr>
            <a:r>
              <a:rPr lang="pl-PL" sz="4000" dirty="0" smtClean="0">
                <a:solidFill>
                  <a:srgbClr val="C00000"/>
                </a:solidFill>
              </a:rPr>
              <a:t>P</a:t>
            </a:r>
            <a:r>
              <a:rPr lang="pl-PL" dirty="0" smtClean="0"/>
              <a:t>ogrzeb </a:t>
            </a:r>
            <a:r>
              <a:rPr lang="pl-PL" dirty="0"/>
              <a:t>Brata Alberta odbył się 28 grudnia. Kondukt żałobny poprowadził bp Anatol Nowak, ulicami Krakowa przeszły nieprzeliczone tłumy, odprowadzające Ojca ubogich na ostatni spoczynek.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99651"/>
            <a:ext cx="3528392" cy="5134331"/>
          </a:xfrm>
          <a:prstGeom prst="rect">
            <a:avLst/>
          </a:pr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80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 anchor="t">
            <a:normAutofit fontScale="90000"/>
          </a:bodyPr>
          <a:lstStyle/>
          <a:p>
            <a:r>
              <a:rPr lang="pl-PL" sz="3600" b="1" dirty="0" smtClean="0">
                <a:solidFill>
                  <a:srgbClr val="C00000"/>
                </a:solidFill>
              </a:rPr>
              <a:t>Wyniesiony do chwały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4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Droga </a:t>
            </a:r>
            <a:r>
              <a:rPr lang="pl-PL" sz="4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ołtarze</a:t>
            </a:r>
            <a:endParaRPr lang="pl-PL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sz="3800" dirty="0">
                <a:solidFill>
                  <a:srgbClr val="C00000"/>
                </a:solidFill>
              </a:rPr>
              <a:t>P</a:t>
            </a:r>
            <a:r>
              <a:rPr lang="pl-PL" dirty="0"/>
              <a:t>o okupacji wojennej, w 1946 roku został  wznowiony proces wyniesienia na ołtarze Brata Alberta. Wtedy doczesne szczątki zostały </a:t>
            </a:r>
            <a:r>
              <a:rPr lang="pl-PL" dirty="0" smtClean="0"/>
              <a:t>przeniesione       z </a:t>
            </a:r>
            <a:r>
              <a:rPr lang="pl-PL" dirty="0"/>
              <a:t>cmentarza do krypty kościoła oo. Karmelitów Bosych przy </a:t>
            </a:r>
            <a:r>
              <a:rPr lang="pl-PL" dirty="0" smtClean="0"/>
              <a:t>ul. </a:t>
            </a:r>
            <a:r>
              <a:rPr lang="pl-PL" dirty="0"/>
              <a:t>Rakowickiej.</a:t>
            </a:r>
          </a:p>
          <a:p>
            <a:r>
              <a:rPr lang="pl-PL" sz="3800" dirty="0">
                <a:solidFill>
                  <a:srgbClr val="C00000"/>
                </a:solidFill>
              </a:rPr>
              <a:t>O</a:t>
            </a:r>
            <a:r>
              <a:rPr lang="pl-PL" dirty="0"/>
              <a:t>d 1950 roku odbywały się w tym kościele regularnie nabożeństwa, podczas których modlono się o beatyfikację Brata Alberta. Pan Bóg wysłuchał gorących </a:t>
            </a:r>
            <a:r>
              <a:rPr lang="pl-PL" dirty="0" smtClean="0"/>
              <a:t>próśb</a:t>
            </a:r>
            <a:r>
              <a:rPr lang="pl-PL" dirty="0"/>
              <a:t>. </a:t>
            </a:r>
            <a:endParaRPr lang="pl-PL" dirty="0" smtClean="0"/>
          </a:p>
          <a:p>
            <a:r>
              <a:rPr lang="pl-PL" sz="3800" dirty="0" smtClean="0">
                <a:solidFill>
                  <a:srgbClr val="C00000"/>
                </a:solidFill>
              </a:rPr>
              <a:t>D</a:t>
            </a:r>
            <a:r>
              <a:rPr lang="pl-PL" dirty="0" smtClean="0">
                <a:solidFill>
                  <a:schemeClr val="tx2"/>
                </a:solidFill>
              </a:rPr>
              <a:t>nia 22 </a:t>
            </a:r>
            <a:r>
              <a:rPr lang="pl-PL" dirty="0">
                <a:solidFill>
                  <a:schemeClr val="tx2"/>
                </a:solidFill>
              </a:rPr>
              <a:t>czerwca </a:t>
            </a:r>
            <a:r>
              <a:rPr lang="pl-PL" dirty="0"/>
              <a:t>1983 roku Ojciec święty Jan Paweł II dokonał w Krakowie </a:t>
            </a:r>
            <a:r>
              <a:rPr lang="pl-PL" dirty="0" smtClean="0"/>
              <a:t>beatyfikacji, </a:t>
            </a:r>
            <a:r>
              <a:rPr lang="pl-PL" dirty="0"/>
              <a:t>a po sześciu latach, 12 listopada 1989 r., uroczystej kanonizacji w Rzymie. O</a:t>
            </a:r>
            <a:r>
              <a:rPr lang="pl-PL" dirty="0" smtClean="0"/>
              <a:t>dtąd </a:t>
            </a:r>
            <a:r>
              <a:rPr lang="pl-PL" dirty="0"/>
              <a:t>Brat </a:t>
            </a:r>
            <a:r>
              <a:rPr lang="pl-PL" dirty="0" smtClean="0"/>
              <a:t>Albert </a:t>
            </a:r>
            <a:r>
              <a:rPr lang="pl-PL" dirty="0"/>
              <a:t>- Ojciec </a:t>
            </a:r>
            <a:r>
              <a:rPr lang="pl-PL" dirty="0" smtClean="0"/>
              <a:t>ubogich </a:t>
            </a:r>
            <a:r>
              <a:rPr lang="pl-PL" dirty="0"/>
              <a:t>- odbiera w całym Kościele cześć jako święty.</a:t>
            </a:r>
          </a:p>
          <a:p>
            <a:r>
              <a:rPr lang="pl-PL" sz="3800" dirty="0">
                <a:solidFill>
                  <a:srgbClr val="C00000"/>
                </a:solidFill>
              </a:rPr>
              <a:t>R</a:t>
            </a:r>
            <a:r>
              <a:rPr lang="pl-PL" dirty="0"/>
              <a:t>elikwie świętego Brata Alberta znajdują się obecnie w kościele Ecce Homo przy </a:t>
            </a:r>
            <a:r>
              <a:rPr lang="pl-PL" dirty="0" smtClean="0"/>
              <a:t>ul. </a:t>
            </a:r>
            <a:r>
              <a:rPr lang="pl-PL" dirty="0"/>
              <a:t>Woronicza w Krakowie. </a:t>
            </a:r>
            <a:r>
              <a:rPr lang="pl-PL" dirty="0">
                <a:solidFill>
                  <a:schemeClr val="tx2"/>
                </a:solidFill>
              </a:rPr>
              <a:t>D</a:t>
            </a:r>
            <a:r>
              <a:rPr lang="pl-PL" dirty="0" smtClean="0"/>
              <a:t>nia 17</a:t>
            </a:r>
            <a:r>
              <a:rPr lang="pl-PL" dirty="0"/>
              <a:t>. Każdego miesiąca, o godz. 17.00 odprawia się tam mszę św. </a:t>
            </a:r>
            <a:r>
              <a:rPr lang="pl-PL" dirty="0" smtClean="0"/>
              <a:t>w </a:t>
            </a:r>
            <a:r>
              <a:rPr lang="pl-PL" dirty="0"/>
              <a:t>intencji wszystkich czcicieli św. Brata Alberta, którzy przychodzą prosić i dziękować za otrzymane łaski</a:t>
            </a:r>
            <a:r>
              <a:rPr lang="pl-PL" dirty="0" smtClean="0"/>
              <a:t>.</a:t>
            </a:r>
          </a:p>
          <a:p>
            <a:r>
              <a:rPr lang="pl-PL" sz="3800" dirty="0">
                <a:solidFill>
                  <a:srgbClr val="C00000"/>
                </a:solidFill>
              </a:rPr>
              <a:t>W</a:t>
            </a:r>
            <a:r>
              <a:rPr lang="pl-PL" dirty="0"/>
              <a:t>spomnienie liturgiczne świętego Brata Alberta przypada 17 czerwca.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1774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3236</Words>
  <Application>Microsoft Office PowerPoint</Application>
  <PresentationFormat>Pokaz na ekranie (4:3)</PresentationFormat>
  <Paragraphs>133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0" baseType="lpstr">
      <vt:lpstr>Arial</vt:lpstr>
      <vt:lpstr>Calibri</vt:lpstr>
      <vt:lpstr>Motyw pakietu Office</vt:lpstr>
      <vt:lpstr> Halo, tu święty…  Opowieść o Bracie Albercie </vt:lpstr>
      <vt:lpstr>Wczesne dzieciństwo  mały zakonnik</vt:lpstr>
      <vt:lpstr>  Daleko od domu  </vt:lpstr>
      <vt:lpstr>Oddział powstańczy</vt:lpstr>
      <vt:lpstr>Operacja na żywo  i makabryczna ucieczka</vt:lpstr>
      <vt:lpstr>Po upadki powstania</vt:lpstr>
      <vt:lpstr>Platon</vt:lpstr>
      <vt:lpstr>Na cześć złamanej nogi</vt:lpstr>
      <vt:lpstr>W Warszawie</vt:lpstr>
      <vt:lpstr>Poszukiwanie własnej drogi Warszawa – Lwów – Kudryńce </vt:lpstr>
      <vt:lpstr>Pożegnanie Podola </vt:lpstr>
      <vt:lpstr>W Krakowie </vt:lpstr>
      <vt:lpstr>Wigilia żebraków </vt:lpstr>
      <vt:lpstr>Pierwszy lokator </vt:lpstr>
      <vt:lpstr>Wdzięczność uliczników</vt:lpstr>
      <vt:lpstr>Ogrzewalnia na Kazimierzu </vt:lpstr>
      <vt:lpstr>Brat Albert Przemiana  </vt:lpstr>
      <vt:lpstr>Pierwsza noc w ogrzewalni </vt:lpstr>
      <vt:lpstr>Panie przekupki </vt:lpstr>
      <vt:lpstr>Przytulisko </vt:lpstr>
      <vt:lpstr>Niezawodne środki</vt:lpstr>
      <vt:lpstr>Założyciel - Albertynek </vt:lpstr>
      <vt:lpstr>Albertynki </vt:lpstr>
      <vt:lpstr>Pustelnie </vt:lpstr>
      <vt:lpstr>U kresu Drogi </vt:lpstr>
      <vt:lpstr>Ostatni spoczynek </vt:lpstr>
      <vt:lpstr>Wyniesiony do chwały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Adam Bernard Hilary Chmielowski</dc:title>
  <dc:creator>Oem</dc:creator>
  <cp:lastModifiedBy>WL</cp:lastModifiedBy>
  <cp:revision>46</cp:revision>
  <dcterms:created xsi:type="dcterms:W3CDTF">2016-09-13T14:24:13Z</dcterms:created>
  <dcterms:modified xsi:type="dcterms:W3CDTF">2017-04-11T09:35:57Z</dcterms:modified>
</cp:coreProperties>
</file>